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31"/>
  </p:notesMasterIdLst>
  <p:sldIdLst>
    <p:sldId id="256" r:id="rId2"/>
    <p:sldId id="278" r:id="rId3"/>
    <p:sldId id="258" r:id="rId4"/>
    <p:sldId id="279" r:id="rId5"/>
    <p:sldId id="280" r:id="rId6"/>
    <p:sldId id="261" r:id="rId7"/>
    <p:sldId id="262" r:id="rId8"/>
    <p:sldId id="263" r:id="rId9"/>
    <p:sldId id="264" r:id="rId10"/>
    <p:sldId id="281" r:id="rId11"/>
    <p:sldId id="265" r:id="rId12"/>
    <p:sldId id="266" r:id="rId13"/>
    <p:sldId id="282" r:id="rId14"/>
    <p:sldId id="291" r:id="rId15"/>
    <p:sldId id="290" r:id="rId16"/>
    <p:sldId id="289" r:id="rId17"/>
    <p:sldId id="267" r:id="rId18"/>
    <p:sldId id="268" r:id="rId19"/>
    <p:sldId id="269" r:id="rId20"/>
    <p:sldId id="270" r:id="rId21"/>
    <p:sldId id="271" r:id="rId22"/>
    <p:sldId id="284" r:id="rId23"/>
    <p:sldId id="285" r:id="rId24"/>
    <p:sldId id="288" r:id="rId25"/>
    <p:sldId id="272" r:id="rId26"/>
    <p:sldId id="273" r:id="rId27"/>
    <p:sldId id="274" r:id="rId28"/>
    <p:sldId id="276" r:id="rId29"/>
    <p:sldId id="277" r:id="rId30"/>
  </p:sldIdLst>
  <p:sldSz cx="9144000" cy="5143500" type="screen16x9"/>
  <p:notesSz cx="9144000" cy="5143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3" d="100"/>
          <a:sy n="133" d="100"/>
        </p:scale>
        <p:origin x="906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8706F-7913-477D-BDFC-70F9D7069DF4}" type="datetimeFigureOut">
              <a:rPr lang="ru-RU" smtClean="0"/>
              <a:t>19.09.2025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77FB64-8AA0-4F9D-B4F9-F1AA2625A3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218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7FB64-8AA0-4F9D-B4F9-F1AA2625A32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09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7FB64-8AA0-4F9D-B4F9-F1AA2625A32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583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7FB64-8AA0-4F9D-B4F9-F1AA2625A329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553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7FB64-8AA0-4F9D-B4F9-F1AA2625A329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615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B2414-5D70-498C-B53D-289AB051F4C7}" type="datetime1">
              <a:rPr lang="en-US" smtClean="0"/>
              <a:t>9/19/2025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5C5C7-30B0-428F-8AAF-5851DE9A5F80}" type="datetime1">
              <a:rPr lang="en-US" smtClean="0"/>
              <a:t>9/19/2025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943BC-D7CB-4D28-A5AE-5964FF1859B6}" type="datetime1">
              <a:rPr lang="en-US" smtClean="0"/>
              <a:t>9/19/2025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C2EFA-D6E5-4C83-BB70-F294BB325DB6}" type="datetime1">
              <a:rPr lang="en-US" smtClean="0"/>
              <a:t>9/19/2025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37B5E-1827-4BC8-9DA7-A7737EF4C16C}" type="datetime1">
              <a:rPr lang="en-US" smtClean="0"/>
              <a:t>9/19/2025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8797" y="112217"/>
            <a:ext cx="8566404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accent2"/>
                </a:solidFill>
                <a:latin typeface="Times New Roman"/>
                <a:cs typeface="Times New Roman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6540" y="1204925"/>
            <a:ext cx="85775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DC447-4885-4499-BFE4-F017352C4FB9}" type="datetime1">
              <a:rPr lang="en-US" smtClean="0"/>
              <a:t>9/19/2025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>
        <a:defRPr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lib.kaznu.kz/book/1454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lTrZTBZTyDY&amp;list=PLhf1n_DFCiJl6jcbWadMXWpTCEUtZaUIz&amp;index=38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26" Type="http://schemas.openxmlformats.org/officeDocument/2006/relationships/image" Target="../media/image47.png"/><Relationship Id="rId39" Type="http://schemas.openxmlformats.org/officeDocument/2006/relationships/image" Target="../media/image60.png"/><Relationship Id="rId3" Type="http://schemas.openxmlformats.org/officeDocument/2006/relationships/image" Target="../media/image24.png"/><Relationship Id="rId21" Type="http://schemas.openxmlformats.org/officeDocument/2006/relationships/image" Target="../media/image42.png"/><Relationship Id="rId34" Type="http://schemas.openxmlformats.org/officeDocument/2006/relationships/image" Target="../media/image55.png"/><Relationship Id="rId42" Type="http://schemas.openxmlformats.org/officeDocument/2006/relationships/image" Target="../media/image63.png"/><Relationship Id="rId47" Type="http://schemas.openxmlformats.org/officeDocument/2006/relationships/image" Target="../media/image68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5" Type="http://schemas.openxmlformats.org/officeDocument/2006/relationships/image" Target="../media/image46.png"/><Relationship Id="rId33" Type="http://schemas.openxmlformats.org/officeDocument/2006/relationships/image" Target="../media/image54.png"/><Relationship Id="rId38" Type="http://schemas.openxmlformats.org/officeDocument/2006/relationships/image" Target="../media/image59.png"/><Relationship Id="rId46" Type="http://schemas.openxmlformats.org/officeDocument/2006/relationships/image" Target="../media/image67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29" Type="http://schemas.openxmlformats.org/officeDocument/2006/relationships/image" Target="../media/image50.png"/><Relationship Id="rId41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24" Type="http://schemas.openxmlformats.org/officeDocument/2006/relationships/image" Target="../media/image45.png"/><Relationship Id="rId32" Type="http://schemas.openxmlformats.org/officeDocument/2006/relationships/image" Target="../media/image53.png"/><Relationship Id="rId37" Type="http://schemas.openxmlformats.org/officeDocument/2006/relationships/image" Target="../media/image58.png"/><Relationship Id="rId40" Type="http://schemas.openxmlformats.org/officeDocument/2006/relationships/image" Target="../media/image61.png"/><Relationship Id="rId45" Type="http://schemas.openxmlformats.org/officeDocument/2006/relationships/image" Target="../media/image66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23" Type="http://schemas.openxmlformats.org/officeDocument/2006/relationships/image" Target="../media/image44.png"/><Relationship Id="rId28" Type="http://schemas.openxmlformats.org/officeDocument/2006/relationships/image" Target="../media/image49.png"/><Relationship Id="rId36" Type="http://schemas.openxmlformats.org/officeDocument/2006/relationships/image" Target="../media/image57.png"/><Relationship Id="rId49" Type="http://schemas.openxmlformats.org/officeDocument/2006/relationships/image" Target="../media/image70.png"/><Relationship Id="rId10" Type="http://schemas.openxmlformats.org/officeDocument/2006/relationships/image" Target="../media/image31.png"/><Relationship Id="rId19" Type="http://schemas.openxmlformats.org/officeDocument/2006/relationships/image" Target="../media/image40.png"/><Relationship Id="rId31" Type="http://schemas.openxmlformats.org/officeDocument/2006/relationships/image" Target="../media/image52.png"/><Relationship Id="rId44" Type="http://schemas.openxmlformats.org/officeDocument/2006/relationships/image" Target="../media/image65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Relationship Id="rId22" Type="http://schemas.openxmlformats.org/officeDocument/2006/relationships/image" Target="../media/image43.png"/><Relationship Id="rId27" Type="http://schemas.openxmlformats.org/officeDocument/2006/relationships/image" Target="../media/image48.png"/><Relationship Id="rId30" Type="http://schemas.openxmlformats.org/officeDocument/2006/relationships/image" Target="../media/image51.png"/><Relationship Id="rId35" Type="http://schemas.openxmlformats.org/officeDocument/2006/relationships/image" Target="../media/image56.png"/><Relationship Id="rId43" Type="http://schemas.openxmlformats.org/officeDocument/2006/relationships/image" Target="../media/image64.png"/><Relationship Id="rId48" Type="http://schemas.openxmlformats.org/officeDocument/2006/relationships/image" Target="../media/image69.png"/><Relationship Id="rId8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2.png"/><Relationship Id="rId18" Type="http://schemas.openxmlformats.org/officeDocument/2006/relationships/image" Target="../media/image87.png"/><Relationship Id="rId26" Type="http://schemas.openxmlformats.org/officeDocument/2006/relationships/image" Target="../media/image95.png"/><Relationship Id="rId39" Type="http://schemas.openxmlformats.org/officeDocument/2006/relationships/image" Target="../media/image108.png"/><Relationship Id="rId21" Type="http://schemas.openxmlformats.org/officeDocument/2006/relationships/image" Target="../media/image90.png"/><Relationship Id="rId34" Type="http://schemas.openxmlformats.org/officeDocument/2006/relationships/image" Target="../media/image103.png"/><Relationship Id="rId42" Type="http://schemas.openxmlformats.org/officeDocument/2006/relationships/image" Target="../media/image111.png"/><Relationship Id="rId47" Type="http://schemas.openxmlformats.org/officeDocument/2006/relationships/image" Target="../media/image116.png"/><Relationship Id="rId50" Type="http://schemas.openxmlformats.org/officeDocument/2006/relationships/image" Target="../media/image119.png"/><Relationship Id="rId55" Type="http://schemas.openxmlformats.org/officeDocument/2006/relationships/image" Target="../media/image124.png"/><Relationship Id="rId63" Type="http://schemas.openxmlformats.org/officeDocument/2006/relationships/image" Target="../media/image132.png"/><Relationship Id="rId68" Type="http://schemas.openxmlformats.org/officeDocument/2006/relationships/image" Target="../media/image137.png"/><Relationship Id="rId7" Type="http://schemas.openxmlformats.org/officeDocument/2006/relationships/image" Target="../media/image76.png"/><Relationship Id="rId71" Type="http://schemas.openxmlformats.org/officeDocument/2006/relationships/image" Target="../media/image140.png"/><Relationship Id="rId2" Type="http://schemas.openxmlformats.org/officeDocument/2006/relationships/image" Target="../media/image71.png"/><Relationship Id="rId16" Type="http://schemas.openxmlformats.org/officeDocument/2006/relationships/image" Target="../media/image85.png"/><Relationship Id="rId29" Type="http://schemas.openxmlformats.org/officeDocument/2006/relationships/image" Target="../media/image98.png"/><Relationship Id="rId11" Type="http://schemas.openxmlformats.org/officeDocument/2006/relationships/image" Target="../media/image80.png"/><Relationship Id="rId24" Type="http://schemas.openxmlformats.org/officeDocument/2006/relationships/image" Target="../media/image93.png"/><Relationship Id="rId32" Type="http://schemas.openxmlformats.org/officeDocument/2006/relationships/image" Target="../media/image101.png"/><Relationship Id="rId37" Type="http://schemas.openxmlformats.org/officeDocument/2006/relationships/image" Target="../media/image106.png"/><Relationship Id="rId40" Type="http://schemas.openxmlformats.org/officeDocument/2006/relationships/image" Target="../media/image109.png"/><Relationship Id="rId45" Type="http://schemas.openxmlformats.org/officeDocument/2006/relationships/image" Target="../media/image114.png"/><Relationship Id="rId53" Type="http://schemas.openxmlformats.org/officeDocument/2006/relationships/image" Target="../media/image122.png"/><Relationship Id="rId58" Type="http://schemas.openxmlformats.org/officeDocument/2006/relationships/image" Target="../media/image127.png"/><Relationship Id="rId66" Type="http://schemas.openxmlformats.org/officeDocument/2006/relationships/image" Target="../media/image135.png"/><Relationship Id="rId74" Type="http://schemas.openxmlformats.org/officeDocument/2006/relationships/image" Target="../media/image143.png"/><Relationship Id="rId5" Type="http://schemas.openxmlformats.org/officeDocument/2006/relationships/image" Target="../media/image74.png"/><Relationship Id="rId15" Type="http://schemas.openxmlformats.org/officeDocument/2006/relationships/image" Target="../media/image84.png"/><Relationship Id="rId23" Type="http://schemas.openxmlformats.org/officeDocument/2006/relationships/image" Target="../media/image92.png"/><Relationship Id="rId28" Type="http://schemas.openxmlformats.org/officeDocument/2006/relationships/image" Target="../media/image97.png"/><Relationship Id="rId36" Type="http://schemas.openxmlformats.org/officeDocument/2006/relationships/image" Target="../media/image105.png"/><Relationship Id="rId49" Type="http://schemas.openxmlformats.org/officeDocument/2006/relationships/image" Target="../media/image118.png"/><Relationship Id="rId57" Type="http://schemas.openxmlformats.org/officeDocument/2006/relationships/image" Target="../media/image126.png"/><Relationship Id="rId61" Type="http://schemas.openxmlformats.org/officeDocument/2006/relationships/image" Target="../media/image130.png"/><Relationship Id="rId10" Type="http://schemas.openxmlformats.org/officeDocument/2006/relationships/image" Target="../media/image79.png"/><Relationship Id="rId19" Type="http://schemas.openxmlformats.org/officeDocument/2006/relationships/image" Target="../media/image88.png"/><Relationship Id="rId31" Type="http://schemas.openxmlformats.org/officeDocument/2006/relationships/image" Target="../media/image100.png"/><Relationship Id="rId44" Type="http://schemas.openxmlformats.org/officeDocument/2006/relationships/image" Target="../media/image113.png"/><Relationship Id="rId52" Type="http://schemas.openxmlformats.org/officeDocument/2006/relationships/image" Target="../media/image121.png"/><Relationship Id="rId60" Type="http://schemas.openxmlformats.org/officeDocument/2006/relationships/image" Target="../media/image129.png"/><Relationship Id="rId65" Type="http://schemas.openxmlformats.org/officeDocument/2006/relationships/image" Target="../media/image134.png"/><Relationship Id="rId73" Type="http://schemas.openxmlformats.org/officeDocument/2006/relationships/image" Target="../media/image142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Relationship Id="rId14" Type="http://schemas.openxmlformats.org/officeDocument/2006/relationships/image" Target="../media/image83.png"/><Relationship Id="rId22" Type="http://schemas.openxmlformats.org/officeDocument/2006/relationships/image" Target="../media/image91.png"/><Relationship Id="rId27" Type="http://schemas.openxmlformats.org/officeDocument/2006/relationships/image" Target="../media/image96.png"/><Relationship Id="rId30" Type="http://schemas.openxmlformats.org/officeDocument/2006/relationships/image" Target="../media/image99.png"/><Relationship Id="rId35" Type="http://schemas.openxmlformats.org/officeDocument/2006/relationships/image" Target="../media/image104.png"/><Relationship Id="rId43" Type="http://schemas.openxmlformats.org/officeDocument/2006/relationships/image" Target="../media/image112.png"/><Relationship Id="rId48" Type="http://schemas.openxmlformats.org/officeDocument/2006/relationships/image" Target="../media/image117.png"/><Relationship Id="rId56" Type="http://schemas.openxmlformats.org/officeDocument/2006/relationships/image" Target="../media/image125.png"/><Relationship Id="rId64" Type="http://schemas.openxmlformats.org/officeDocument/2006/relationships/image" Target="../media/image133.png"/><Relationship Id="rId69" Type="http://schemas.openxmlformats.org/officeDocument/2006/relationships/image" Target="../media/image138.png"/><Relationship Id="rId8" Type="http://schemas.openxmlformats.org/officeDocument/2006/relationships/image" Target="../media/image77.png"/><Relationship Id="rId51" Type="http://schemas.openxmlformats.org/officeDocument/2006/relationships/image" Target="../media/image120.png"/><Relationship Id="rId72" Type="http://schemas.openxmlformats.org/officeDocument/2006/relationships/image" Target="../media/image141.png"/><Relationship Id="rId3" Type="http://schemas.openxmlformats.org/officeDocument/2006/relationships/image" Target="../media/image72.png"/><Relationship Id="rId12" Type="http://schemas.openxmlformats.org/officeDocument/2006/relationships/image" Target="../media/image81.png"/><Relationship Id="rId17" Type="http://schemas.openxmlformats.org/officeDocument/2006/relationships/image" Target="../media/image86.png"/><Relationship Id="rId25" Type="http://schemas.openxmlformats.org/officeDocument/2006/relationships/image" Target="../media/image94.png"/><Relationship Id="rId33" Type="http://schemas.openxmlformats.org/officeDocument/2006/relationships/image" Target="../media/image102.png"/><Relationship Id="rId38" Type="http://schemas.openxmlformats.org/officeDocument/2006/relationships/image" Target="../media/image107.png"/><Relationship Id="rId46" Type="http://schemas.openxmlformats.org/officeDocument/2006/relationships/image" Target="../media/image115.png"/><Relationship Id="rId59" Type="http://schemas.openxmlformats.org/officeDocument/2006/relationships/image" Target="../media/image128.png"/><Relationship Id="rId67" Type="http://schemas.openxmlformats.org/officeDocument/2006/relationships/image" Target="../media/image136.png"/><Relationship Id="rId20" Type="http://schemas.openxmlformats.org/officeDocument/2006/relationships/image" Target="../media/image89.png"/><Relationship Id="rId41" Type="http://schemas.openxmlformats.org/officeDocument/2006/relationships/image" Target="../media/image110.png"/><Relationship Id="rId54" Type="http://schemas.openxmlformats.org/officeDocument/2006/relationships/image" Target="../media/image123.png"/><Relationship Id="rId62" Type="http://schemas.openxmlformats.org/officeDocument/2006/relationships/image" Target="../media/image131.png"/><Relationship Id="rId70" Type="http://schemas.openxmlformats.org/officeDocument/2006/relationships/image" Target="../media/image139.png"/><Relationship Id="rId75" Type="http://schemas.openxmlformats.org/officeDocument/2006/relationships/image" Target="../media/image1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13" Type="http://schemas.openxmlformats.org/officeDocument/2006/relationships/image" Target="../media/image156.png"/><Relationship Id="rId18" Type="http://schemas.openxmlformats.org/officeDocument/2006/relationships/image" Target="../media/image161.png"/><Relationship Id="rId26" Type="http://schemas.openxmlformats.org/officeDocument/2006/relationships/image" Target="../media/image169.png"/><Relationship Id="rId39" Type="http://schemas.openxmlformats.org/officeDocument/2006/relationships/image" Target="../media/image182.png"/><Relationship Id="rId3" Type="http://schemas.openxmlformats.org/officeDocument/2006/relationships/image" Target="../media/image146.png"/><Relationship Id="rId21" Type="http://schemas.openxmlformats.org/officeDocument/2006/relationships/image" Target="../media/image164.png"/><Relationship Id="rId34" Type="http://schemas.openxmlformats.org/officeDocument/2006/relationships/image" Target="../media/image177.png"/><Relationship Id="rId42" Type="http://schemas.openxmlformats.org/officeDocument/2006/relationships/image" Target="../media/image185.png"/><Relationship Id="rId7" Type="http://schemas.openxmlformats.org/officeDocument/2006/relationships/image" Target="../media/image150.png"/><Relationship Id="rId12" Type="http://schemas.openxmlformats.org/officeDocument/2006/relationships/image" Target="../media/image155.png"/><Relationship Id="rId17" Type="http://schemas.openxmlformats.org/officeDocument/2006/relationships/image" Target="../media/image160.png"/><Relationship Id="rId25" Type="http://schemas.openxmlformats.org/officeDocument/2006/relationships/image" Target="../media/image168.png"/><Relationship Id="rId33" Type="http://schemas.openxmlformats.org/officeDocument/2006/relationships/image" Target="../media/image176.png"/><Relationship Id="rId38" Type="http://schemas.openxmlformats.org/officeDocument/2006/relationships/image" Target="../media/image181.png"/><Relationship Id="rId2" Type="http://schemas.openxmlformats.org/officeDocument/2006/relationships/image" Target="../media/image145.png"/><Relationship Id="rId16" Type="http://schemas.openxmlformats.org/officeDocument/2006/relationships/image" Target="../media/image159.png"/><Relationship Id="rId20" Type="http://schemas.openxmlformats.org/officeDocument/2006/relationships/image" Target="../media/image163.png"/><Relationship Id="rId29" Type="http://schemas.openxmlformats.org/officeDocument/2006/relationships/image" Target="../media/image172.png"/><Relationship Id="rId41" Type="http://schemas.openxmlformats.org/officeDocument/2006/relationships/image" Target="../media/image18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9.png"/><Relationship Id="rId11" Type="http://schemas.openxmlformats.org/officeDocument/2006/relationships/image" Target="../media/image154.png"/><Relationship Id="rId24" Type="http://schemas.openxmlformats.org/officeDocument/2006/relationships/image" Target="../media/image167.png"/><Relationship Id="rId32" Type="http://schemas.openxmlformats.org/officeDocument/2006/relationships/image" Target="../media/image175.png"/><Relationship Id="rId37" Type="http://schemas.openxmlformats.org/officeDocument/2006/relationships/image" Target="../media/image180.png"/><Relationship Id="rId40" Type="http://schemas.openxmlformats.org/officeDocument/2006/relationships/image" Target="../media/image183.png"/><Relationship Id="rId5" Type="http://schemas.openxmlformats.org/officeDocument/2006/relationships/image" Target="../media/image148.png"/><Relationship Id="rId15" Type="http://schemas.openxmlformats.org/officeDocument/2006/relationships/image" Target="../media/image158.png"/><Relationship Id="rId23" Type="http://schemas.openxmlformats.org/officeDocument/2006/relationships/image" Target="../media/image166.png"/><Relationship Id="rId28" Type="http://schemas.openxmlformats.org/officeDocument/2006/relationships/image" Target="../media/image171.png"/><Relationship Id="rId36" Type="http://schemas.openxmlformats.org/officeDocument/2006/relationships/image" Target="../media/image179.png"/><Relationship Id="rId10" Type="http://schemas.openxmlformats.org/officeDocument/2006/relationships/image" Target="../media/image153.png"/><Relationship Id="rId19" Type="http://schemas.openxmlformats.org/officeDocument/2006/relationships/image" Target="../media/image162.png"/><Relationship Id="rId31" Type="http://schemas.openxmlformats.org/officeDocument/2006/relationships/image" Target="../media/image174.png"/><Relationship Id="rId4" Type="http://schemas.openxmlformats.org/officeDocument/2006/relationships/image" Target="../media/image147.png"/><Relationship Id="rId9" Type="http://schemas.openxmlformats.org/officeDocument/2006/relationships/image" Target="../media/image152.png"/><Relationship Id="rId14" Type="http://schemas.openxmlformats.org/officeDocument/2006/relationships/image" Target="../media/image157.png"/><Relationship Id="rId22" Type="http://schemas.openxmlformats.org/officeDocument/2006/relationships/image" Target="../media/image165.png"/><Relationship Id="rId27" Type="http://schemas.openxmlformats.org/officeDocument/2006/relationships/image" Target="../media/image170.png"/><Relationship Id="rId30" Type="http://schemas.openxmlformats.org/officeDocument/2006/relationships/image" Target="../media/image173.png"/><Relationship Id="rId35" Type="http://schemas.openxmlformats.org/officeDocument/2006/relationships/image" Target="../media/image178.png"/><Relationship Id="rId43" Type="http://schemas.openxmlformats.org/officeDocument/2006/relationships/image" Target="../media/image18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png"/><Relationship Id="rId7" Type="http://schemas.openxmlformats.org/officeDocument/2006/relationships/image" Target="../media/image192.emf"/><Relationship Id="rId2" Type="http://schemas.openxmlformats.org/officeDocument/2006/relationships/image" Target="../media/image188.png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91.png"/><Relationship Id="rId4" Type="http://schemas.openxmlformats.org/officeDocument/2006/relationships/image" Target="../media/image19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3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5.jpg"/><Relationship Id="rId2" Type="http://schemas.openxmlformats.org/officeDocument/2006/relationships/image" Target="../media/image19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png"/><Relationship Id="rId2" Type="http://schemas.openxmlformats.org/officeDocument/2006/relationships/image" Target="../media/image196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xfrm>
            <a:off x="256540" y="1204925"/>
            <a:ext cx="8577580" cy="1844915"/>
          </a:xfrm>
          <a:prstGeom prst="rect">
            <a:avLst/>
          </a:prstGeom>
        </p:spPr>
        <p:txBody>
          <a:bodyPr vert="horz" wrap="square" lIns="0" tIns="762812" rIns="0" bIns="0" rtlCol="0">
            <a:spAutoFit/>
          </a:bodyPr>
          <a:lstStyle/>
          <a:p>
            <a:pPr marL="99060" marR="28575" algn="ctr">
              <a:lnSpc>
                <a:spcPct val="100000"/>
              </a:lnSpc>
            </a:pPr>
            <a:r>
              <a:rPr b="1" dirty="0" err="1"/>
              <a:t>Дәріс</a:t>
            </a:r>
            <a:r>
              <a:rPr b="1" spc="-85" dirty="0"/>
              <a:t> </a:t>
            </a:r>
            <a:r>
              <a:rPr b="1" spc="-35" dirty="0"/>
              <a:t>1</a:t>
            </a:r>
            <a:r>
              <a:rPr lang="ru-RU" b="1" spc="-35" dirty="0"/>
              <a:t>0</a:t>
            </a:r>
            <a:endParaRPr b="1" spc="-35" dirty="0"/>
          </a:p>
          <a:p>
            <a:pPr marL="99060" algn="ctr">
              <a:lnSpc>
                <a:spcPct val="100000"/>
              </a:lnSpc>
              <a:spcBef>
                <a:spcPts val="1920"/>
              </a:spcBef>
            </a:pPr>
            <a:r>
              <a:rPr b="1" spc="-10" dirty="0">
                <a:solidFill>
                  <a:srgbClr val="FF0000"/>
                </a:solidFill>
              </a:rPr>
              <a:t>Аминқышқылдар:</a:t>
            </a:r>
            <a:r>
              <a:rPr b="1" dirty="0">
                <a:solidFill>
                  <a:srgbClr val="FF0000"/>
                </a:solidFill>
              </a:rPr>
              <a:t> құрылысы,</a:t>
            </a:r>
            <a:r>
              <a:rPr b="1" spc="-45" dirty="0">
                <a:solidFill>
                  <a:srgbClr val="FF0000"/>
                </a:solidFill>
              </a:rPr>
              <a:t> </a:t>
            </a:r>
            <a:r>
              <a:rPr b="1" dirty="0">
                <a:solidFill>
                  <a:srgbClr val="FF0000"/>
                </a:solidFill>
              </a:rPr>
              <a:t>жіктелуі,</a:t>
            </a:r>
            <a:r>
              <a:rPr b="1" spc="-35" dirty="0">
                <a:solidFill>
                  <a:srgbClr val="FF0000"/>
                </a:solidFill>
              </a:rPr>
              <a:t> </a:t>
            </a:r>
            <a:r>
              <a:rPr b="1" spc="-10" dirty="0">
                <a:solidFill>
                  <a:srgbClr val="FF0000"/>
                </a:solidFill>
              </a:rPr>
              <a:t>амфотерлік</a:t>
            </a:r>
            <a:r>
              <a:rPr b="1" spc="-25" dirty="0">
                <a:solidFill>
                  <a:srgbClr val="FF0000"/>
                </a:solidFill>
              </a:rPr>
              <a:t> </a:t>
            </a:r>
            <a:r>
              <a:rPr b="1" spc="-10" dirty="0">
                <a:solidFill>
                  <a:srgbClr val="FF0000"/>
                </a:solidFill>
              </a:rPr>
              <a:t>қасиеттері.</a:t>
            </a:r>
          </a:p>
          <a:p>
            <a:pPr marL="101600" algn="ctr">
              <a:lnSpc>
                <a:spcPct val="100000"/>
              </a:lnSpc>
            </a:pPr>
            <a:r>
              <a:rPr b="1" dirty="0">
                <a:solidFill>
                  <a:srgbClr val="FF0000"/>
                </a:solidFill>
              </a:rPr>
              <a:t>Аққуыздардың</a:t>
            </a:r>
            <a:r>
              <a:rPr b="1" spc="-95" dirty="0">
                <a:solidFill>
                  <a:srgbClr val="FF0000"/>
                </a:solidFill>
              </a:rPr>
              <a:t> </a:t>
            </a:r>
            <a:r>
              <a:rPr b="1" dirty="0">
                <a:solidFill>
                  <a:srgbClr val="FF0000"/>
                </a:solidFill>
              </a:rPr>
              <a:t>реттік</a:t>
            </a:r>
            <a:r>
              <a:rPr b="1" spc="-65" dirty="0">
                <a:solidFill>
                  <a:srgbClr val="FF0000"/>
                </a:solidFill>
              </a:rPr>
              <a:t> </a:t>
            </a:r>
            <a:r>
              <a:rPr b="1" spc="-10" dirty="0" err="1">
                <a:solidFill>
                  <a:srgbClr val="FF0000"/>
                </a:solidFill>
              </a:rPr>
              <a:t>құрылымдары</a:t>
            </a:r>
            <a:r>
              <a:rPr b="1" spc="-10" dirty="0">
                <a:solidFill>
                  <a:srgbClr val="C0504D"/>
                </a:solidFill>
              </a:rPr>
              <a:t>.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38400" y="371688"/>
            <a:ext cx="40005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4620" marR="5080" indent="-122555" algn="ctr">
              <a:lnSpc>
                <a:spcPct val="100000"/>
              </a:lnSpc>
              <a:spcBef>
                <a:spcPts val="100"/>
              </a:spcBef>
            </a:pPr>
            <a:r>
              <a:rPr sz="1400" spc="-30" dirty="0">
                <a:solidFill>
                  <a:srgbClr val="000000"/>
                </a:solidFill>
              </a:rPr>
              <a:t>әл-</a:t>
            </a:r>
            <a:r>
              <a:rPr sz="1400" dirty="0">
                <a:solidFill>
                  <a:srgbClr val="000000"/>
                </a:solidFill>
              </a:rPr>
              <a:t>Фараби</a:t>
            </a:r>
            <a:r>
              <a:rPr sz="1400" spc="-75" dirty="0">
                <a:solidFill>
                  <a:srgbClr val="000000"/>
                </a:solidFill>
              </a:rPr>
              <a:t> </a:t>
            </a:r>
            <a:r>
              <a:rPr sz="1400" dirty="0">
                <a:solidFill>
                  <a:srgbClr val="000000"/>
                </a:solidFill>
              </a:rPr>
              <a:t>атындағы</a:t>
            </a:r>
            <a:r>
              <a:rPr sz="1400" spc="-35" dirty="0">
                <a:solidFill>
                  <a:srgbClr val="000000"/>
                </a:solidFill>
              </a:rPr>
              <a:t> </a:t>
            </a:r>
            <a:r>
              <a:rPr sz="1400" dirty="0">
                <a:solidFill>
                  <a:srgbClr val="000000"/>
                </a:solidFill>
              </a:rPr>
              <a:t>Қазақ</a:t>
            </a:r>
            <a:r>
              <a:rPr sz="1400" spc="-65" dirty="0">
                <a:solidFill>
                  <a:srgbClr val="000000"/>
                </a:solidFill>
              </a:rPr>
              <a:t> </a:t>
            </a:r>
            <a:r>
              <a:rPr sz="1400" spc="-10" dirty="0">
                <a:solidFill>
                  <a:srgbClr val="000000"/>
                </a:solidFill>
              </a:rPr>
              <a:t>Ұлттық </a:t>
            </a:r>
            <a:r>
              <a:rPr sz="1400" spc="-20" dirty="0">
                <a:solidFill>
                  <a:srgbClr val="000000"/>
                </a:solidFill>
              </a:rPr>
              <a:t>Университеті</a:t>
            </a:r>
            <a:r>
              <a:rPr sz="1400" spc="-5" dirty="0">
                <a:solidFill>
                  <a:srgbClr val="000000"/>
                </a:solidFill>
              </a:rPr>
              <a:t> </a:t>
            </a:r>
            <a:r>
              <a:rPr sz="1400" dirty="0">
                <a:solidFill>
                  <a:srgbClr val="000000"/>
                </a:solidFill>
              </a:rPr>
              <a:t>Химия</a:t>
            </a:r>
            <a:r>
              <a:rPr sz="1400" spc="-95" dirty="0">
                <a:solidFill>
                  <a:srgbClr val="000000"/>
                </a:solidFill>
              </a:rPr>
              <a:t> </a:t>
            </a:r>
            <a:r>
              <a:rPr sz="1400" dirty="0">
                <a:solidFill>
                  <a:srgbClr val="000000"/>
                </a:solidFill>
              </a:rPr>
              <a:t>және</a:t>
            </a:r>
            <a:r>
              <a:rPr sz="1400" spc="-75" dirty="0">
                <a:solidFill>
                  <a:srgbClr val="000000"/>
                </a:solidFill>
              </a:rPr>
              <a:t> </a:t>
            </a:r>
            <a:r>
              <a:rPr sz="1400" spc="-10" dirty="0">
                <a:solidFill>
                  <a:srgbClr val="000000"/>
                </a:solidFill>
              </a:rPr>
              <a:t>химиялық </a:t>
            </a:r>
            <a:r>
              <a:rPr sz="1400" dirty="0">
                <a:solidFill>
                  <a:srgbClr val="000000"/>
                </a:solidFill>
              </a:rPr>
              <a:t>технология</a:t>
            </a:r>
            <a:r>
              <a:rPr sz="1400" spc="-110" dirty="0">
                <a:solidFill>
                  <a:srgbClr val="000000"/>
                </a:solidFill>
              </a:rPr>
              <a:t> </a:t>
            </a:r>
            <a:r>
              <a:rPr sz="1400" spc="-10" dirty="0">
                <a:solidFill>
                  <a:srgbClr val="000000"/>
                </a:solidFill>
              </a:rPr>
              <a:t>факультеті</a:t>
            </a:r>
            <a:endParaRPr sz="1400" dirty="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9683" y="105155"/>
            <a:ext cx="1226819" cy="135178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73111" y="138684"/>
            <a:ext cx="1284731" cy="1284732"/>
          </a:xfrm>
          <a:prstGeom prst="rect">
            <a:avLst/>
          </a:prstGeom>
        </p:spPr>
      </p:pic>
      <p:sp>
        <p:nvSpPr>
          <p:cNvPr id="6" name="object 3"/>
          <p:cNvSpPr txBox="1"/>
          <p:nvPr/>
        </p:nvSpPr>
        <p:spPr>
          <a:xfrm>
            <a:off x="1447800" y="3592195"/>
            <a:ext cx="6652259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Calibri" panose="020F0502020204030204" pitchFamily="34" charset="0"/>
                <a:cs typeface="Calibri" panose="020F0502020204030204" pitchFamily="34" charset="0"/>
              </a:rPr>
              <a:t>Дəріс оқыған х.ғ.к., </a:t>
            </a:r>
            <a:r>
              <a:rPr lang="kk-KZ" sz="1600" b="1" spc="-5" dirty="0">
                <a:latin typeface="Calibri" panose="020F0502020204030204" pitchFamily="34" charset="0"/>
                <a:cs typeface="Calibri" panose="020F0502020204030204" pitchFamily="34" charset="0"/>
              </a:rPr>
              <a:t>доцент м.а. </a:t>
            </a:r>
            <a:r>
              <a:rPr sz="1600" b="1" spc="-10" dirty="0" err="1">
                <a:latin typeface="Calibri" panose="020F0502020204030204" pitchFamily="34" charset="0"/>
                <a:cs typeface="Calibri" panose="020F0502020204030204" pitchFamily="34" charset="0"/>
              </a:rPr>
              <a:t>Берғанаева</a:t>
            </a:r>
            <a:r>
              <a:rPr sz="1600" b="1" spc="-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spc="-10" dirty="0" err="1">
                <a:latin typeface="Calibri" panose="020F0502020204030204" pitchFamily="34" charset="0"/>
                <a:cs typeface="Calibri" panose="020F0502020204030204" pitchFamily="34" charset="0"/>
              </a:rPr>
              <a:t>Гүлзат</a:t>
            </a:r>
            <a:r>
              <a:rPr sz="1600" b="1" spc="-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spc="-5" dirty="0" err="1">
                <a:latin typeface="Calibri" panose="020F0502020204030204" pitchFamily="34" charset="0"/>
                <a:cs typeface="Calibri" panose="020F0502020204030204" pitchFamily="34" charset="0"/>
              </a:rPr>
              <a:t>Ерғазықызы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76999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133350"/>
            <a:ext cx="6987099" cy="459487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95600" y="3714750"/>
            <a:ext cx="5867400" cy="83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just">
              <a:lnSpc>
                <a:spcPct val="114999"/>
              </a:lnSpc>
              <a:spcBef>
                <a:spcPts val="100"/>
              </a:spcBef>
            </a:pPr>
            <a:r>
              <a:rPr lang="ru-RU" sz="1400" b="1" spc="-1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Алмастырылмайтын</a:t>
            </a:r>
            <a:r>
              <a:rPr lang="ru-RU" sz="1400" b="1" spc="-1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b="1" spc="-5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АҚ</a:t>
            </a:r>
            <a:r>
              <a:rPr lang="ru-RU" sz="1400" spc="-20" dirty="0">
                <a:latin typeface="Microsoft Sans Serif"/>
                <a:cs typeface="Microsoft Sans Serif"/>
              </a:rPr>
              <a:t> </a:t>
            </a:r>
            <a:r>
              <a:rPr lang="ru-RU" sz="1400" spc="-40" dirty="0" err="1">
                <a:latin typeface="Microsoft Sans Serif"/>
                <a:cs typeface="Microsoft Sans Serif"/>
              </a:rPr>
              <a:t>өмірлік</a:t>
            </a:r>
            <a:r>
              <a:rPr lang="ru-RU" sz="1400" spc="-35" dirty="0">
                <a:latin typeface="Microsoft Sans Serif"/>
                <a:cs typeface="Microsoft Sans Serif"/>
              </a:rPr>
              <a:t> </a:t>
            </a:r>
            <a:r>
              <a:rPr lang="ru-RU" sz="1400" spc="-35" dirty="0" err="1">
                <a:latin typeface="Microsoft Sans Serif"/>
                <a:cs typeface="Microsoft Sans Serif"/>
              </a:rPr>
              <a:t>маңызды</a:t>
            </a:r>
            <a:r>
              <a:rPr lang="ru-RU" sz="1400" spc="-30" dirty="0">
                <a:latin typeface="Microsoft Sans Serif"/>
                <a:cs typeface="Microsoft Sans Serif"/>
              </a:rPr>
              <a:t> </a:t>
            </a:r>
            <a:r>
              <a:rPr lang="ru-RU" sz="1400" spc="-25" dirty="0" err="1">
                <a:latin typeface="Microsoft Sans Serif"/>
                <a:cs typeface="Microsoft Sans Serif"/>
              </a:rPr>
              <a:t>заттар</a:t>
            </a:r>
            <a:r>
              <a:rPr lang="ru-RU" sz="1400" spc="-5" dirty="0">
                <a:latin typeface="Microsoft Sans Serif"/>
                <a:cs typeface="Microsoft Sans Serif"/>
              </a:rPr>
              <a:t>, </a:t>
            </a:r>
            <a:r>
              <a:rPr lang="ru-RU" sz="1400" spc="-25" dirty="0" err="1">
                <a:latin typeface="Microsoft Sans Serif"/>
                <a:cs typeface="Microsoft Sans Serif"/>
              </a:rPr>
              <a:t>тағаммен</a:t>
            </a:r>
            <a:r>
              <a:rPr lang="ru-RU" sz="1400" spc="-25" dirty="0">
                <a:latin typeface="Microsoft Sans Serif"/>
                <a:cs typeface="Microsoft Sans Serif"/>
              </a:rPr>
              <a:t> </a:t>
            </a:r>
            <a:r>
              <a:rPr lang="ru-RU" sz="1400" spc="-20" dirty="0" err="1">
                <a:latin typeface="Microsoft Sans Serif"/>
                <a:cs typeface="Microsoft Sans Serif"/>
              </a:rPr>
              <a:t>бірге</a:t>
            </a:r>
            <a:r>
              <a:rPr lang="ru-RU" sz="1400" spc="-20" dirty="0">
                <a:latin typeface="Microsoft Sans Serif"/>
                <a:cs typeface="Microsoft Sans Serif"/>
              </a:rPr>
              <a:t> </a:t>
            </a:r>
            <a:r>
              <a:rPr lang="ru-RU" sz="1400" spc="-30" dirty="0" err="1">
                <a:latin typeface="Microsoft Sans Serif"/>
                <a:cs typeface="Microsoft Sans Serif"/>
              </a:rPr>
              <a:t>ағзаға</a:t>
            </a:r>
            <a:r>
              <a:rPr lang="ru-RU" sz="1400" spc="-30" dirty="0">
                <a:latin typeface="Microsoft Sans Serif"/>
                <a:cs typeface="Microsoft Sans Serif"/>
              </a:rPr>
              <a:t> </a:t>
            </a:r>
            <a:r>
              <a:rPr lang="ru-RU" sz="1400" spc="-10" dirty="0" err="1">
                <a:latin typeface="Microsoft Sans Serif"/>
                <a:cs typeface="Microsoft Sans Serif"/>
              </a:rPr>
              <a:t>түсіп</a:t>
            </a:r>
            <a:r>
              <a:rPr lang="ru-RU" sz="1400" spc="-10" dirty="0">
                <a:latin typeface="Microsoft Sans Serif"/>
                <a:cs typeface="Microsoft Sans Serif"/>
              </a:rPr>
              <a:t> </a:t>
            </a:r>
            <a:r>
              <a:rPr lang="ru-RU" sz="1400" spc="-10" dirty="0" err="1">
                <a:latin typeface="Microsoft Sans Serif"/>
                <a:cs typeface="Microsoft Sans Serif"/>
              </a:rPr>
              <a:t>отыруы</a:t>
            </a:r>
            <a:r>
              <a:rPr lang="ru-RU" sz="1400" spc="-10" dirty="0">
                <a:latin typeface="Microsoft Sans Serif"/>
                <a:cs typeface="Microsoft Sans Serif"/>
              </a:rPr>
              <a:t> </a:t>
            </a:r>
            <a:r>
              <a:rPr lang="ru-RU" sz="1400" spc="-90" dirty="0" err="1">
                <a:latin typeface="Microsoft Sans Serif"/>
                <a:cs typeface="Microsoft Sans Serif"/>
              </a:rPr>
              <a:t>қажет</a:t>
            </a:r>
            <a:r>
              <a:rPr lang="ru-RU" sz="1400" spc="-90" dirty="0">
                <a:latin typeface="Microsoft Sans Serif"/>
                <a:cs typeface="Microsoft Sans Serif"/>
              </a:rPr>
              <a:t>. </a:t>
            </a:r>
            <a:r>
              <a:rPr lang="ru-RU" sz="1400" spc="-20" dirty="0" err="1">
                <a:latin typeface="Microsoft Sans Serif"/>
                <a:cs typeface="Microsoft Sans Serif"/>
              </a:rPr>
              <a:t>Жетіспеген</a:t>
            </a:r>
            <a:r>
              <a:rPr lang="ru-RU" sz="1400" spc="-20" dirty="0">
                <a:latin typeface="Microsoft Sans Serif"/>
                <a:cs typeface="Microsoft Sans Serif"/>
              </a:rPr>
              <a:t> </a:t>
            </a:r>
            <a:r>
              <a:rPr lang="ru-RU" sz="1400" spc="-15" dirty="0">
                <a:latin typeface="Microsoft Sans Serif"/>
                <a:cs typeface="Microsoft Sans Serif"/>
              </a:rPr>
              <a:t> </a:t>
            </a:r>
            <a:r>
              <a:rPr lang="ru-RU" sz="1400" spc="-20" dirty="0" err="1">
                <a:latin typeface="Microsoft Sans Serif"/>
                <a:cs typeface="Microsoft Sans Serif"/>
              </a:rPr>
              <a:t>жағдайда</a:t>
            </a:r>
            <a:r>
              <a:rPr lang="ru-RU" sz="1400" spc="15" dirty="0">
                <a:latin typeface="Microsoft Sans Serif"/>
                <a:cs typeface="Microsoft Sans Serif"/>
              </a:rPr>
              <a:t> </a:t>
            </a:r>
            <a:r>
              <a:rPr lang="ru-RU" sz="1400" spc="-30" dirty="0" err="1">
                <a:latin typeface="Microsoft Sans Serif"/>
                <a:cs typeface="Microsoft Sans Serif"/>
              </a:rPr>
              <a:t>адам</a:t>
            </a:r>
            <a:r>
              <a:rPr lang="ru-RU" sz="1400" spc="-30" dirty="0">
                <a:latin typeface="Microsoft Sans Serif"/>
                <a:cs typeface="Microsoft Sans Serif"/>
              </a:rPr>
              <a:t> </a:t>
            </a:r>
            <a:r>
              <a:rPr lang="ru-RU" sz="1400" spc="-30" dirty="0" err="1">
                <a:latin typeface="Microsoft Sans Serif"/>
                <a:cs typeface="Microsoft Sans Serif"/>
              </a:rPr>
              <a:t>аағзасының</a:t>
            </a:r>
            <a:r>
              <a:rPr lang="ru-RU" sz="1400" spc="15" dirty="0">
                <a:latin typeface="Microsoft Sans Serif"/>
                <a:cs typeface="Microsoft Sans Serif"/>
              </a:rPr>
              <a:t> </a:t>
            </a:r>
            <a:r>
              <a:rPr lang="ru-RU" sz="1400" spc="-10" dirty="0" err="1">
                <a:latin typeface="Microsoft Sans Serif"/>
                <a:cs typeface="Microsoft Sans Serif"/>
              </a:rPr>
              <a:t>өсуі</a:t>
            </a:r>
            <a:r>
              <a:rPr lang="ru-RU" sz="1400" spc="15" dirty="0">
                <a:latin typeface="Microsoft Sans Serif"/>
                <a:cs typeface="Microsoft Sans Serif"/>
              </a:rPr>
              <a:t> </a:t>
            </a:r>
            <a:r>
              <a:rPr lang="ru-RU" sz="1400" spc="-25" dirty="0">
                <a:latin typeface="Microsoft Sans Serif"/>
                <a:cs typeface="Microsoft Sans Serif"/>
              </a:rPr>
              <a:t>ж</a:t>
            </a:r>
            <a:r>
              <a:rPr lang="en-US" sz="1400" spc="-25" dirty="0">
                <a:latin typeface="Microsoft Sans Serif"/>
                <a:cs typeface="Microsoft Sans Serif"/>
              </a:rPr>
              <a:t>ə</a:t>
            </a:r>
            <a:r>
              <a:rPr lang="ru-RU" sz="1400" spc="-25" dirty="0">
                <a:latin typeface="Microsoft Sans Serif"/>
                <a:cs typeface="Microsoft Sans Serif"/>
              </a:rPr>
              <a:t>не</a:t>
            </a:r>
            <a:r>
              <a:rPr lang="ru-RU" sz="1400" spc="15" dirty="0">
                <a:latin typeface="Microsoft Sans Serif"/>
                <a:cs typeface="Microsoft Sans Serif"/>
              </a:rPr>
              <a:t> </a:t>
            </a:r>
            <a:r>
              <a:rPr lang="ru-RU" sz="1400" spc="-10" dirty="0" err="1">
                <a:latin typeface="Microsoft Sans Serif"/>
                <a:cs typeface="Microsoft Sans Serif"/>
              </a:rPr>
              <a:t>дамуы</a:t>
            </a:r>
            <a:r>
              <a:rPr lang="ru-RU" sz="1400" spc="20" dirty="0">
                <a:latin typeface="Microsoft Sans Serif"/>
                <a:cs typeface="Microsoft Sans Serif"/>
              </a:rPr>
              <a:t> </a:t>
            </a:r>
            <a:r>
              <a:rPr lang="ru-RU" sz="1400" spc="-30" dirty="0" err="1">
                <a:latin typeface="Microsoft Sans Serif"/>
                <a:cs typeface="Microsoft Sans Serif"/>
              </a:rPr>
              <a:t>тежеледі</a:t>
            </a:r>
            <a:r>
              <a:rPr lang="ru-RU" sz="1400" spc="-30" dirty="0">
                <a:latin typeface="Microsoft Sans Serif"/>
                <a:cs typeface="Microsoft Sans Serif"/>
              </a:rPr>
              <a:t>. </a:t>
            </a:r>
            <a:endParaRPr lang="ru-RU" sz="1400" dirty="0">
              <a:latin typeface="Microsoft Sans Serif"/>
              <a:cs typeface="Microsoft Sans Serif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332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15503" y="273715"/>
            <a:ext cx="1617345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1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Изомерия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5018" y="902334"/>
            <a:ext cx="4323182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</a:tabLst>
            </a:pPr>
            <a:r>
              <a:rPr sz="1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Көміртек</a:t>
            </a:r>
            <a:r>
              <a:rPr sz="1800" b="1" spc="-5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қаңқасының</a:t>
            </a:r>
            <a:r>
              <a:rPr sz="1800" b="1" spc="-65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b="1" spc="-1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изомериясы</a:t>
            </a:r>
            <a:endParaRPr sz="1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bject 4"/>
          <p:cNvPicPr/>
          <p:nvPr/>
        </p:nvPicPr>
        <p:blipFill rotWithShape="1">
          <a:blip r:embed="rId2" cstate="print"/>
          <a:srcRect b="12268"/>
          <a:stretch/>
        </p:blipFill>
        <p:spPr>
          <a:xfrm>
            <a:off x="914400" y="1344861"/>
            <a:ext cx="4436896" cy="107449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25018" y="2978911"/>
            <a:ext cx="685507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</a:tabLst>
            </a:pPr>
            <a:r>
              <a:rPr sz="1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Функционалдық</a:t>
            </a:r>
            <a:r>
              <a:rPr sz="1800" b="1" spc="-1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топтардың</a:t>
            </a:r>
            <a:r>
              <a:rPr sz="1800" b="1" spc="-9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орналасуының</a:t>
            </a:r>
            <a:r>
              <a:rPr sz="1800" b="1" spc="-114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b="1" spc="-1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изомериясы</a:t>
            </a:r>
            <a:endParaRPr sz="1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object 6"/>
          <p:cNvPicPr/>
          <p:nvPr/>
        </p:nvPicPr>
        <p:blipFill rotWithShape="1">
          <a:blip r:embed="rId3" cstate="print"/>
          <a:srcRect b="24131"/>
          <a:stretch/>
        </p:blipFill>
        <p:spPr>
          <a:xfrm>
            <a:off x="980596" y="3627526"/>
            <a:ext cx="4752830" cy="731326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11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66800" y="2576020"/>
            <a:ext cx="161294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1000" dirty="0">
                <a:solidFill>
                  <a:schemeClr val="tx1"/>
                </a:solidFill>
              </a:rPr>
              <a:t>2-аминобутан қышқылы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57011" y="2576019"/>
            <a:ext cx="228940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1000" dirty="0">
                <a:solidFill>
                  <a:schemeClr val="tx1"/>
                </a:solidFill>
              </a:rPr>
              <a:t>2-амино-2-метилпропион қышқылы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67389" y="4499307"/>
            <a:ext cx="161294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1000" dirty="0">
                <a:solidFill>
                  <a:schemeClr val="tx1"/>
                </a:solidFill>
              </a:rPr>
              <a:t>2-аминобутан қышқылы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33800" y="4499306"/>
            <a:ext cx="161294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1000" dirty="0">
                <a:solidFill>
                  <a:schemeClr val="tx1"/>
                </a:solidFill>
              </a:rPr>
              <a:t>3-аминобутан қышқылы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8797" y="112217"/>
            <a:ext cx="4588003" cy="527195"/>
          </a:xfrm>
          <a:prstGeom prst="rect">
            <a:avLst/>
          </a:prstGeom>
        </p:spPr>
        <p:txBody>
          <a:bodyPr vert="horz" wrap="square" lIns="0" tIns="156336" rIns="0" bIns="0" rtlCol="0">
            <a:spAutoFit/>
          </a:bodyPr>
          <a:lstStyle/>
          <a:p>
            <a:pPr marL="92075" algn="ctr">
              <a:lnSpc>
                <a:spcPct val="100000"/>
              </a:lnSpc>
              <a:spcBef>
                <a:spcPts val="95"/>
              </a:spcBef>
            </a:pPr>
            <a:r>
              <a:rPr sz="2400" spc="-1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Изомерия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5018" y="997458"/>
            <a:ext cx="4704182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</a:tabLst>
            </a:pPr>
            <a:r>
              <a:rPr sz="1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Кеңістіктік</a:t>
            </a:r>
            <a:r>
              <a:rPr sz="1800" b="1" spc="-1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(оптикалық)</a:t>
            </a:r>
            <a:r>
              <a:rPr sz="1800" b="1" spc="-9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b="1" spc="-1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изомерия</a:t>
            </a:r>
            <a:endParaRPr sz="1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bject 4"/>
          <p:cNvPicPr/>
          <p:nvPr/>
        </p:nvPicPr>
        <p:blipFill rotWithShape="1">
          <a:blip r:embed="rId2" cstate="print"/>
          <a:srcRect t="9878" b="13872"/>
          <a:stretch/>
        </p:blipFill>
        <p:spPr>
          <a:xfrm>
            <a:off x="228600" y="1645327"/>
            <a:ext cx="4191000" cy="1612223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12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975286" y="3261360"/>
            <a:ext cx="654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айна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72000" y="558612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/>
              <a:t>А</a:t>
            </a:r>
            <a:r>
              <a:rPr lang="kk-KZ" sz="1200" dirty="0"/>
              <a:t>Қ (глиценнен басқа) </a:t>
            </a:r>
            <a:r>
              <a:rPr lang="ru-RU" sz="1200" b="1" i="1" dirty="0" err="1"/>
              <a:t>хиральды</a:t>
            </a:r>
            <a:r>
              <a:rPr lang="ru-RU" sz="1200" b="1" i="1" dirty="0"/>
              <a:t> </a:t>
            </a:r>
            <a:r>
              <a:rPr lang="ru-RU" sz="1200" b="1" i="1" dirty="0" err="1"/>
              <a:t>молекулалар</a:t>
            </a:r>
            <a:r>
              <a:rPr lang="ru-RU" sz="1200" b="1" i="1" dirty="0"/>
              <a:t> </a:t>
            </a:r>
            <a:r>
              <a:rPr lang="ru-RU" sz="1200" dirty="0" err="1"/>
              <a:t>болып</a:t>
            </a:r>
            <a:r>
              <a:rPr lang="ru-RU" sz="1200" dirty="0"/>
              <a:t> </a:t>
            </a:r>
            <a:r>
              <a:rPr lang="ru-RU" sz="1200" dirty="0" err="1"/>
              <a:t>табылады</a:t>
            </a:r>
            <a:r>
              <a:rPr lang="ru-RU" sz="1200" dirty="0"/>
              <a:t>, </a:t>
            </a:r>
            <a:r>
              <a:rPr lang="ru-RU" sz="1200" dirty="0" err="1"/>
              <a:t>себебі</a:t>
            </a:r>
            <a:r>
              <a:rPr lang="ru-RU" sz="1200" dirty="0"/>
              <a:t> </a:t>
            </a:r>
            <a:r>
              <a:rPr lang="ru-RU" sz="1200" dirty="0" err="1"/>
              <a:t>олардың</a:t>
            </a:r>
            <a:r>
              <a:rPr lang="ru-RU" sz="1200" dirty="0"/>
              <a:t> </a:t>
            </a:r>
            <a:r>
              <a:rPr lang="ru-RU" sz="1200" dirty="0" err="1"/>
              <a:t>құрылымында</a:t>
            </a:r>
            <a:r>
              <a:rPr lang="ru-RU" sz="1200" dirty="0"/>
              <a:t> </a:t>
            </a:r>
            <a:r>
              <a:rPr lang="ru-RU" sz="1200" i="1" dirty="0" err="1"/>
              <a:t>асимметриялық</a:t>
            </a:r>
            <a:r>
              <a:rPr lang="ru-RU" sz="1200" i="1" dirty="0"/>
              <a:t> </a:t>
            </a:r>
            <a:r>
              <a:rPr lang="ru-RU" sz="1200" i="1" dirty="0" err="1"/>
              <a:t>көміртек</a:t>
            </a:r>
            <a:r>
              <a:rPr lang="ru-RU" sz="1200" i="1" dirty="0"/>
              <a:t> атомы</a:t>
            </a:r>
            <a:r>
              <a:rPr lang="ru-RU" sz="1200" dirty="0"/>
              <a:t> бар (С*). </a:t>
            </a:r>
          </a:p>
          <a:p>
            <a:endParaRPr lang="ru-RU" sz="1200" dirty="0"/>
          </a:p>
          <a:p>
            <a:r>
              <a:rPr lang="ru-RU" sz="1200" dirty="0" err="1"/>
              <a:t>Бұл</a:t>
            </a:r>
            <a:r>
              <a:rPr lang="ru-RU" sz="1200" dirty="0"/>
              <a:t> С* (альфа-</a:t>
            </a:r>
            <a:r>
              <a:rPr lang="ru-RU" sz="1200" dirty="0" err="1"/>
              <a:t>көміртек</a:t>
            </a:r>
            <a:r>
              <a:rPr lang="ru-RU" sz="1200" dirty="0"/>
              <a:t>) </a:t>
            </a:r>
            <a:r>
              <a:rPr lang="ru-RU" sz="1200" dirty="0" err="1"/>
              <a:t>аминқышқылдың</a:t>
            </a:r>
            <a:r>
              <a:rPr lang="ru-RU" sz="1200" dirty="0"/>
              <a:t> </a:t>
            </a:r>
            <a:r>
              <a:rPr lang="ru-RU" sz="1200" dirty="0" err="1"/>
              <a:t>негізгі</a:t>
            </a:r>
            <a:r>
              <a:rPr lang="ru-RU" sz="1200" dirty="0"/>
              <a:t> </a:t>
            </a:r>
            <a:r>
              <a:rPr lang="ru-RU" sz="1200" dirty="0" err="1"/>
              <a:t>бөлігі</a:t>
            </a:r>
            <a:r>
              <a:rPr lang="ru-RU" sz="1200" dirty="0"/>
              <a:t> </a:t>
            </a:r>
            <a:r>
              <a:rPr lang="ru-RU" sz="1200" dirty="0" err="1"/>
              <a:t>болып</a:t>
            </a:r>
            <a:r>
              <a:rPr lang="ru-RU" sz="1200" dirty="0"/>
              <a:t> </a:t>
            </a:r>
            <a:r>
              <a:rPr lang="ru-RU" sz="1200" dirty="0" err="1"/>
              <a:t>табылады</a:t>
            </a:r>
            <a:r>
              <a:rPr lang="ru-RU" sz="1200" dirty="0"/>
              <a:t> </a:t>
            </a:r>
            <a:r>
              <a:rPr lang="ru-RU" sz="1200" dirty="0" err="1"/>
              <a:t>және</a:t>
            </a:r>
            <a:r>
              <a:rPr lang="ru-RU" sz="1200" dirty="0"/>
              <a:t> </a:t>
            </a:r>
            <a:r>
              <a:rPr lang="ru-RU" sz="1200" dirty="0" err="1"/>
              <a:t>оның</a:t>
            </a:r>
            <a:r>
              <a:rPr lang="ru-RU" sz="1200" dirty="0"/>
              <a:t> </a:t>
            </a:r>
            <a:r>
              <a:rPr lang="ru-RU" sz="1200" dirty="0" err="1"/>
              <a:t>айналасында</a:t>
            </a:r>
            <a:r>
              <a:rPr lang="ru-RU" sz="1200" dirty="0"/>
              <a:t> </a:t>
            </a:r>
            <a:r>
              <a:rPr lang="ru-RU" sz="1200" dirty="0" err="1"/>
              <a:t>төрт</a:t>
            </a:r>
            <a:r>
              <a:rPr lang="ru-RU" sz="1200" dirty="0"/>
              <a:t> </a:t>
            </a:r>
            <a:r>
              <a:rPr lang="ru-RU" sz="1200" dirty="0" err="1"/>
              <a:t>әртүрлі</a:t>
            </a:r>
            <a:r>
              <a:rPr lang="ru-RU" sz="1200" dirty="0"/>
              <a:t> топ </a:t>
            </a:r>
            <a:r>
              <a:rPr lang="ru-RU" sz="1200" dirty="0" err="1"/>
              <a:t>орналасады</a:t>
            </a:r>
            <a:r>
              <a:rPr lang="ru-RU" sz="1200" dirty="0"/>
              <a:t>: амин </a:t>
            </a:r>
            <a:r>
              <a:rPr lang="ru-RU" sz="1200" dirty="0" err="1"/>
              <a:t>тобы</a:t>
            </a:r>
            <a:r>
              <a:rPr lang="ru-RU" sz="1200" dirty="0"/>
              <a:t> (-</a:t>
            </a:r>
            <a:r>
              <a:rPr lang="en-US" sz="1200" dirty="0"/>
              <a:t>NH₂), </a:t>
            </a:r>
            <a:r>
              <a:rPr lang="ru-RU" sz="1200" dirty="0"/>
              <a:t>карбоксил </a:t>
            </a:r>
            <a:r>
              <a:rPr lang="ru-RU" sz="1200" dirty="0" err="1"/>
              <a:t>тобы</a:t>
            </a:r>
            <a:r>
              <a:rPr lang="ru-RU" sz="1200" dirty="0"/>
              <a:t> (-</a:t>
            </a:r>
            <a:r>
              <a:rPr lang="en-US" sz="1200" dirty="0"/>
              <a:t>COOH), </a:t>
            </a:r>
            <a:r>
              <a:rPr lang="ru-RU" sz="1200" dirty="0" err="1"/>
              <a:t>сутек</a:t>
            </a:r>
            <a:r>
              <a:rPr lang="ru-RU" sz="1200" dirty="0"/>
              <a:t> атомы (-</a:t>
            </a:r>
            <a:r>
              <a:rPr lang="en-US" sz="1200" dirty="0"/>
              <a:t>H) </a:t>
            </a:r>
            <a:r>
              <a:rPr lang="ru-RU" sz="1200" dirty="0" err="1"/>
              <a:t>және</a:t>
            </a:r>
            <a:r>
              <a:rPr lang="ru-RU" sz="1200" dirty="0"/>
              <a:t> </a:t>
            </a:r>
            <a:r>
              <a:rPr lang="ru-RU" sz="1200" dirty="0" err="1"/>
              <a:t>өзгермелі</a:t>
            </a:r>
            <a:r>
              <a:rPr lang="ru-RU" sz="1200" dirty="0"/>
              <a:t> радикал (</a:t>
            </a:r>
            <a:r>
              <a:rPr lang="en-US" sz="1200" dirty="0"/>
              <a:t>R)</a:t>
            </a:r>
            <a:r>
              <a:rPr lang="kk-KZ" sz="1200" dirty="0"/>
              <a:t>. </a:t>
            </a:r>
          </a:p>
          <a:p>
            <a:endParaRPr lang="ru-RU" sz="1200" dirty="0"/>
          </a:p>
          <a:p>
            <a:r>
              <a:rPr lang="ru-RU" sz="1200" dirty="0" err="1"/>
              <a:t>Асимметриялық</a:t>
            </a:r>
            <a:r>
              <a:rPr lang="ru-RU" sz="1200" dirty="0"/>
              <a:t> </a:t>
            </a:r>
            <a:r>
              <a:rPr lang="ru-RU" sz="1200" dirty="0" err="1"/>
              <a:t>көміртек</a:t>
            </a:r>
            <a:r>
              <a:rPr lang="ru-RU" sz="1200" dirty="0"/>
              <a:t> </a:t>
            </a:r>
            <a:r>
              <a:rPr lang="ru-RU" sz="1200" dirty="0" err="1"/>
              <a:t>атомының</a:t>
            </a:r>
            <a:r>
              <a:rPr lang="ru-RU" sz="1200" dirty="0"/>
              <a:t> (С*) </a:t>
            </a:r>
            <a:r>
              <a:rPr lang="ru-RU" sz="1200" dirty="0" err="1"/>
              <a:t>болуы</a:t>
            </a:r>
            <a:r>
              <a:rPr lang="ru-RU" sz="1200" dirty="0"/>
              <a:t> </a:t>
            </a:r>
            <a:r>
              <a:rPr lang="ru-RU" sz="1200" dirty="0" err="1"/>
              <a:t>молекуланың</a:t>
            </a:r>
            <a:r>
              <a:rPr lang="ru-RU" sz="1200" dirty="0"/>
              <a:t> </a:t>
            </a:r>
            <a:r>
              <a:rPr lang="ru-RU" sz="1200" dirty="0" err="1"/>
              <a:t>екі</a:t>
            </a:r>
            <a:r>
              <a:rPr lang="ru-RU" sz="1200" dirty="0"/>
              <a:t> </a:t>
            </a:r>
            <a:r>
              <a:rPr lang="ru-RU" sz="1200" dirty="0" err="1"/>
              <a:t>мүмкіндігін</a:t>
            </a:r>
            <a:r>
              <a:rPr lang="ru-RU" sz="1200" dirty="0"/>
              <a:t> </a:t>
            </a:r>
            <a:r>
              <a:rPr lang="ru-RU" sz="1200" dirty="0" err="1"/>
              <a:t>туғызады</a:t>
            </a:r>
            <a:r>
              <a:rPr lang="ru-RU" sz="1200" dirty="0"/>
              <a:t> — </a:t>
            </a:r>
            <a:r>
              <a:rPr lang="ru-RU" sz="1200" dirty="0" err="1"/>
              <a:t>ол</a:t>
            </a:r>
            <a:r>
              <a:rPr lang="ru-RU" sz="1200" dirty="0"/>
              <a:t> «</a:t>
            </a:r>
            <a:r>
              <a:rPr lang="ru-RU" sz="1200" dirty="0" err="1"/>
              <a:t>оң</a:t>
            </a:r>
            <a:r>
              <a:rPr lang="ru-RU" sz="1200" dirty="0"/>
              <a:t>» (</a:t>
            </a:r>
            <a:r>
              <a:rPr lang="en-US" sz="1200" dirty="0"/>
              <a:t>D-</a:t>
            </a:r>
            <a:r>
              <a:rPr lang="ru-RU" sz="1200" dirty="0"/>
              <a:t>форма) н/е «</a:t>
            </a:r>
            <a:r>
              <a:rPr lang="ru-RU" sz="1200" dirty="0" err="1"/>
              <a:t>сол</a:t>
            </a:r>
            <a:r>
              <a:rPr lang="ru-RU" sz="1200" dirty="0"/>
              <a:t>» (</a:t>
            </a:r>
            <a:r>
              <a:rPr lang="en-US" sz="1200" dirty="0"/>
              <a:t>L-</a:t>
            </a:r>
            <a:r>
              <a:rPr lang="ru-RU" sz="1200" dirty="0"/>
              <a:t>форма) </a:t>
            </a:r>
            <a:r>
              <a:rPr lang="ru-RU" sz="1200" dirty="0" err="1"/>
              <a:t>болуы</a:t>
            </a:r>
            <a:r>
              <a:rPr lang="ru-RU" sz="1200" dirty="0"/>
              <a:t> </a:t>
            </a:r>
            <a:r>
              <a:rPr lang="ru-RU" sz="1200" dirty="0" err="1"/>
              <a:t>мүмкін</a:t>
            </a:r>
            <a:r>
              <a:rPr lang="ru-RU" sz="1200" dirty="0"/>
              <a:t>. </a:t>
            </a:r>
          </a:p>
          <a:p>
            <a:endParaRPr lang="ru-RU" sz="1200" dirty="0"/>
          </a:p>
          <a:p>
            <a:r>
              <a:rPr lang="ru-RU" sz="1200" dirty="0" err="1"/>
              <a:t>Бұл</a:t>
            </a:r>
            <a:r>
              <a:rPr lang="ru-RU" sz="1200" dirty="0"/>
              <a:t> </a:t>
            </a:r>
            <a:r>
              <a:rPr lang="ru-RU" sz="1200" dirty="0" err="1"/>
              <a:t>екі</a:t>
            </a:r>
            <a:r>
              <a:rPr lang="ru-RU" sz="1200" dirty="0"/>
              <a:t> форма </a:t>
            </a:r>
            <a:r>
              <a:rPr lang="ru-RU" sz="1200" dirty="0" err="1"/>
              <a:t>бір-біріне</a:t>
            </a:r>
            <a:r>
              <a:rPr lang="ru-RU" sz="1200" dirty="0"/>
              <a:t> </a:t>
            </a:r>
            <a:r>
              <a:rPr lang="ru-RU" sz="1200" dirty="0" err="1"/>
              <a:t>айнадағы</a:t>
            </a:r>
            <a:r>
              <a:rPr lang="ru-RU" sz="1200" dirty="0"/>
              <a:t> </a:t>
            </a:r>
            <a:r>
              <a:rPr lang="ru-RU" sz="1200" dirty="0" err="1"/>
              <a:t>бейнесі</a:t>
            </a:r>
            <a:r>
              <a:rPr lang="ru-RU" sz="1200" dirty="0"/>
              <a:t> </a:t>
            </a:r>
            <a:r>
              <a:rPr lang="ru-RU" sz="1200" dirty="0" err="1"/>
              <a:t>сияқты</a:t>
            </a:r>
            <a:r>
              <a:rPr lang="ru-RU" sz="1200" dirty="0"/>
              <a:t>, </a:t>
            </a:r>
            <a:r>
              <a:rPr lang="ru-RU" sz="1200" dirty="0" err="1"/>
              <a:t>бірақ</a:t>
            </a:r>
            <a:r>
              <a:rPr lang="ru-RU" sz="1200" dirty="0"/>
              <a:t> </a:t>
            </a:r>
            <a:r>
              <a:rPr lang="ru-RU" sz="1200" dirty="0" err="1"/>
              <a:t>бір-бірінен</a:t>
            </a:r>
            <a:r>
              <a:rPr lang="ru-RU" sz="1200" dirty="0"/>
              <a:t> </a:t>
            </a:r>
            <a:r>
              <a:rPr lang="ru-RU" sz="1200" dirty="0" err="1"/>
              <a:t>айырмашылығы</a:t>
            </a:r>
            <a:r>
              <a:rPr lang="ru-RU" sz="1200" dirty="0"/>
              <a:t> бар. </a:t>
            </a:r>
            <a:r>
              <a:rPr lang="ru-RU" sz="1200" dirty="0" err="1"/>
              <a:t>Сол</a:t>
            </a:r>
            <a:r>
              <a:rPr lang="ru-RU" sz="1200" dirty="0"/>
              <a:t> </a:t>
            </a:r>
            <a:r>
              <a:rPr lang="ru-RU" sz="1200" dirty="0" err="1"/>
              <a:t>себепті</a:t>
            </a:r>
            <a:r>
              <a:rPr lang="ru-RU" sz="1200" dirty="0"/>
              <a:t> АҚ  </a:t>
            </a:r>
            <a:r>
              <a:rPr lang="ru-RU" sz="1200" dirty="0" err="1"/>
              <a:t>хиральды</a:t>
            </a:r>
            <a:r>
              <a:rPr lang="ru-RU" sz="1200" dirty="0"/>
              <a:t> </a:t>
            </a:r>
            <a:r>
              <a:rPr lang="ru-RU" sz="1200" dirty="0" err="1"/>
              <a:t>болып</a:t>
            </a:r>
            <a:r>
              <a:rPr lang="ru-RU" sz="1200" dirty="0"/>
              <a:t> </a:t>
            </a:r>
            <a:r>
              <a:rPr lang="ru-RU" sz="1200" dirty="0" err="1"/>
              <a:t>саналады</a:t>
            </a:r>
            <a:r>
              <a:rPr lang="ru-RU" sz="1200" dirty="0"/>
              <a:t>. </a:t>
            </a:r>
          </a:p>
          <a:p>
            <a:endParaRPr lang="ru-RU" sz="1200" dirty="0"/>
          </a:p>
          <a:p>
            <a:r>
              <a:rPr lang="ru-RU" sz="1200" dirty="0" err="1"/>
              <a:t>Хиральді</a:t>
            </a:r>
            <a:r>
              <a:rPr lang="ru-RU" sz="1200" dirty="0"/>
              <a:t> </a:t>
            </a:r>
            <a:r>
              <a:rPr lang="ru-RU" sz="1200" dirty="0" err="1"/>
              <a:t>молекулалар</a:t>
            </a:r>
            <a:r>
              <a:rPr lang="ru-RU" sz="1200" dirty="0"/>
              <a:t> </a:t>
            </a:r>
            <a:r>
              <a:rPr lang="ru-RU" sz="1200" dirty="0" err="1"/>
              <a:t>биологиялық</a:t>
            </a:r>
            <a:r>
              <a:rPr lang="ru-RU" sz="1200" dirty="0"/>
              <a:t> </a:t>
            </a:r>
            <a:r>
              <a:rPr lang="ru-RU" sz="1200" dirty="0" err="1"/>
              <a:t>процестерде</a:t>
            </a:r>
            <a:r>
              <a:rPr lang="ru-RU" sz="1200" dirty="0"/>
              <a:t> </a:t>
            </a:r>
            <a:r>
              <a:rPr lang="ru-RU" sz="1200" dirty="0" err="1"/>
              <a:t>маңызды</a:t>
            </a:r>
            <a:r>
              <a:rPr lang="ru-RU" sz="1200" dirty="0"/>
              <a:t> </a:t>
            </a:r>
            <a:r>
              <a:rPr lang="ru-RU" sz="1200" dirty="0" err="1"/>
              <a:t>рөл</a:t>
            </a:r>
            <a:r>
              <a:rPr lang="ru-RU" sz="1200" dirty="0"/>
              <a:t> </a:t>
            </a:r>
            <a:r>
              <a:rPr lang="ru-RU" sz="1200" dirty="0" err="1"/>
              <a:t>атқарады</a:t>
            </a:r>
            <a:r>
              <a:rPr lang="ru-RU" sz="1200" dirty="0"/>
              <a:t>, </a:t>
            </a:r>
            <a:r>
              <a:rPr lang="ru-RU" sz="1200" dirty="0" err="1"/>
              <a:t>себебі</a:t>
            </a:r>
            <a:r>
              <a:rPr lang="ru-RU" sz="1200" dirty="0"/>
              <a:t> </a:t>
            </a:r>
            <a:r>
              <a:rPr lang="ru-RU" sz="1200" dirty="0" err="1"/>
              <a:t>биологиялық</a:t>
            </a:r>
            <a:r>
              <a:rPr lang="ru-RU" sz="1200" dirty="0"/>
              <a:t> </a:t>
            </a:r>
            <a:r>
              <a:rPr lang="ru-RU" sz="1200" dirty="0" err="1"/>
              <a:t>жүйелер</a:t>
            </a:r>
            <a:r>
              <a:rPr lang="ru-RU" sz="1200" dirty="0"/>
              <a:t> тек </a:t>
            </a:r>
            <a:r>
              <a:rPr lang="ru-RU" sz="1200" dirty="0" err="1"/>
              <a:t>белгілі</a:t>
            </a:r>
            <a:r>
              <a:rPr lang="ru-RU" sz="1200" dirty="0"/>
              <a:t> </a:t>
            </a:r>
            <a:r>
              <a:rPr lang="ru-RU" sz="1200" dirty="0" err="1"/>
              <a:t>бір</a:t>
            </a:r>
            <a:r>
              <a:rPr lang="ru-RU" sz="1200" dirty="0"/>
              <a:t> </a:t>
            </a:r>
            <a:r>
              <a:rPr lang="ru-RU" sz="1200" dirty="0" err="1"/>
              <a:t>хиральды</a:t>
            </a:r>
            <a:r>
              <a:rPr lang="ru-RU" sz="1200" dirty="0"/>
              <a:t> </a:t>
            </a:r>
            <a:r>
              <a:rPr lang="ru-RU" sz="1200" dirty="0" err="1"/>
              <a:t>формада</a:t>
            </a:r>
            <a:r>
              <a:rPr lang="ru-RU" sz="1200" dirty="0"/>
              <a:t> АҚ-</a:t>
            </a:r>
            <a:r>
              <a:rPr lang="ru-RU" sz="1200" dirty="0" err="1"/>
              <a:t>ды</a:t>
            </a:r>
            <a:r>
              <a:rPr lang="ru-RU" sz="1200" dirty="0"/>
              <a:t> </a:t>
            </a:r>
            <a:r>
              <a:rPr lang="ru-RU" sz="1200" dirty="0" err="1"/>
              <a:t>пайдаланады</a:t>
            </a:r>
            <a:r>
              <a:rPr lang="ru-RU" sz="1200" dirty="0"/>
              <a:t>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295400" y="2293196"/>
            <a:ext cx="274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*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386123" y="2293196"/>
            <a:ext cx="274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*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13</a:t>
            </a:fld>
            <a:endParaRPr lang="ru-RU"/>
          </a:p>
        </p:txBody>
      </p:sp>
      <p:sp>
        <p:nvSpPr>
          <p:cNvPr id="5" name="object 2"/>
          <p:cNvSpPr txBox="1">
            <a:spLocks/>
          </p:cNvSpPr>
          <p:nvPr/>
        </p:nvSpPr>
        <p:spPr>
          <a:xfrm>
            <a:off x="685801" y="-19050"/>
            <a:ext cx="5715000" cy="465639"/>
          </a:xfrm>
          <a:prstGeom prst="rect">
            <a:avLst/>
          </a:prstGeom>
        </p:spPr>
        <p:txBody>
          <a:bodyPr vert="horz" wrap="square" lIns="0" tIns="156336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80975" algn="ctr">
              <a:spcBef>
                <a:spcPts val="95"/>
              </a:spcBef>
            </a:pPr>
            <a:r>
              <a:rPr lang="ru-RU" sz="2000" b="1" spc="-1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Алу</a:t>
            </a:r>
            <a:r>
              <a:rPr lang="ru-RU" sz="2000" b="1" spc="-1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b="1" spc="-1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жолдары</a:t>
            </a:r>
            <a:endParaRPr lang="ru-RU" sz="2000" b="1" spc="-1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4820" y="514350"/>
            <a:ext cx="7620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+mn-lt"/>
              </a:rPr>
              <a:t>АҚ-</a:t>
            </a:r>
            <a:r>
              <a:rPr lang="ru-RU" sz="1600" dirty="0" err="1">
                <a:latin typeface="+mn-lt"/>
              </a:rPr>
              <a:t>ды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алу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бірнеше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әдіс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арқылы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жүзеге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асырылады</a:t>
            </a:r>
            <a:r>
              <a:rPr lang="ru-RU" sz="1600" dirty="0">
                <a:latin typeface="+mn-lt"/>
              </a:rPr>
              <a:t>. </a:t>
            </a:r>
            <a:r>
              <a:rPr lang="ru-RU" sz="1600" dirty="0" err="1">
                <a:latin typeface="+mn-lt"/>
              </a:rPr>
              <a:t>Олардың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ішіндегі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ең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негізгі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әдістердің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бірі</a:t>
            </a:r>
            <a:r>
              <a:rPr lang="ru-RU" sz="1600" dirty="0">
                <a:latin typeface="+mn-lt"/>
              </a:rPr>
              <a:t> — </a:t>
            </a:r>
            <a:r>
              <a:rPr lang="ru-RU" sz="1600" i="1" dirty="0" err="1">
                <a:latin typeface="+mn-lt"/>
              </a:rPr>
              <a:t>органикалық</a:t>
            </a:r>
            <a:r>
              <a:rPr lang="ru-RU" sz="1600" i="1" dirty="0">
                <a:latin typeface="+mn-lt"/>
              </a:rPr>
              <a:t> синтез </a:t>
            </a:r>
            <a:r>
              <a:rPr lang="ru-RU" sz="1600" dirty="0" err="1">
                <a:latin typeface="+mn-lt"/>
              </a:rPr>
              <a:t>және</a:t>
            </a:r>
            <a:r>
              <a:rPr lang="ru-RU" sz="1600" dirty="0">
                <a:latin typeface="+mn-lt"/>
              </a:rPr>
              <a:t> </a:t>
            </a:r>
            <a:r>
              <a:rPr lang="ru-RU" sz="1600" i="1" dirty="0" err="1">
                <a:latin typeface="+mn-lt"/>
              </a:rPr>
              <a:t>табиғи</a:t>
            </a:r>
            <a:r>
              <a:rPr lang="ru-RU" sz="1600" i="1" dirty="0">
                <a:latin typeface="+mn-lt"/>
              </a:rPr>
              <a:t> </a:t>
            </a:r>
            <a:r>
              <a:rPr lang="ru-RU" sz="1600" i="1" dirty="0" err="1">
                <a:latin typeface="+mn-lt"/>
              </a:rPr>
              <a:t>көздерден</a:t>
            </a:r>
            <a:r>
              <a:rPr lang="ru-RU" sz="1600" dirty="0">
                <a:latin typeface="+mn-lt"/>
              </a:rPr>
              <a:t>  </a:t>
            </a:r>
            <a:r>
              <a:rPr lang="ru-RU" sz="1600" dirty="0" err="1">
                <a:latin typeface="+mn-lt"/>
              </a:rPr>
              <a:t>алу</a:t>
            </a:r>
            <a:r>
              <a:rPr lang="ru-RU" sz="1600" dirty="0">
                <a:latin typeface="+mn-lt"/>
              </a:rPr>
              <a:t>. </a:t>
            </a:r>
          </a:p>
          <a:p>
            <a:pPr algn="just"/>
            <a:endParaRPr lang="ru-RU" sz="1600" b="1" dirty="0">
              <a:latin typeface="+mn-lt"/>
            </a:endParaRPr>
          </a:p>
          <a:p>
            <a:pPr algn="just"/>
            <a:r>
              <a:rPr lang="ru-RU" sz="1600" b="1" dirty="0" err="1">
                <a:solidFill>
                  <a:srgbClr val="0070C0"/>
                </a:solidFill>
                <a:latin typeface="+mn-lt"/>
              </a:rPr>
              <a:t>Органикалық</a:t>
            </a:r>
            <a:r>
              <a:rPr lang="ru-RU" sz="1600" b="1" dirty="0">
                <a:solidFill>
                  <a:srgbClr val="0070C0"/>
                </a:solidFill>
                <a:latin typeface="+mn-lt"/>
              </a:rPr>
              <a:t> синтез </a:t>
            </a:r>
            <a:r>
              <a:rPr lang="ru-RU" sz="1600" b="1" dirty="0" err="1">
                <a:solidFill>
                  <a:srgbClr val="0070C0"/>
                </a:solidFill>
                <a:latin typeface="+mn-lt"/>
              </a:rPr>
              <a:t>әдісі</a:t>
            </a:r>
            <a:r>
              <a:rPr lang="ru-RU" sz="1600" b="1" dirty="0">
                <a:solidFill>
                  <a:srgbClr val="0070C0"/>
                </a:solidFill>
                <a:latin typeface="+mn-lt"/>
              </a:rPr>
              <a:t>:</a:t>
            </a:r>
            <a:r>
              <a:rPr lang="ru-RU" sz="1600" dirty="0">
                <a:solidFill>
                  <a:srgbClr val="0070C0"/>
                </a:solidFill>
                <a:latin typeface="+mn-lt"/>
              </a:rPr>
              <a:t> </a:t>
            </a:r>
          </a:p>
          <a:p>
            <a:pPr algn="just"/>
            <a:endParaRPr lang="ru-RU" sz="1000" dirty="0">
              <a:latin typeface="+mn-lt"/>
            </a:endParaRPr>
          </a:p>
          <a:p>
            <a:pPr algn="just"/>
            <a:r>
              <a:rPr lang="ru-RU" sz="1600" dirty="0">
                <a:latin typeface="+mn-lt"/>
              </a:rPr>
              <a:t>1) </a:t>
            </a:r>
            <a:r>
              <a:rPr lang="ru-RU" sz="1600" b="1" i="1" u="sng" dirty="0">
                <a:latin typeface="+mn-lt"/>
                <a:sym typeface="Symbol" panose="05050102010706020507" pitchFamily="18" charset="2"/>
              </a:rPr>
              <a:t>-</a:t>
            </a:r>
            <a:r>
              <a:rPr lang="ru-RU" sz="1600" b="1" i="1" u="sng" dirty="0" err="1">
                <a:latin typeface="+mn-lt"/>
                <a:sym typeface="Symbol" panose="05050102010706020507" pitchFamily="18" charset="2"/>
              </a:rPr>
              <a:t>Г</a:t>
            </a:r>
            <a:r>
              <a:rPr lang="ru-RU" sz="1600" b="1" i="1" u="sng" dirty="0" err="1">
                <a:latin typeface="+mn-lt"/>
              </a:rPr>
              <a:t>алогенкарбон</a:t>
            </a:r>
            <a:r>
              <a:rPr lang="ru-RU" sz="1600" b="1" i="1" u="sng" dirty="0">
                <a:latin typeface="+mn-lt"/>
              </a:rPr>
              <a:t> </a:t>
            </a:r>
            <a:r>
              <a:rPr lang="ru-RU" sz="1600" b="1" i="1" u="sng" dirty="0" err="1">
                <a:latin typeface="+mn-lt"/>
              </a:rPr>
              <a:t>қышқылдардың</a:t>
            </a:r>
            <a:r>
              <a:rPr lang="ru-RU" sz="1600" b="1" i="1" u="sng" dirty="0">
                <a:latin typeface="+mn-lt"/>
              </a:rPr>
              <a:t> </a:t>
            </a:r>
            <a:r>
              <a:rPr lang="ru-RU" sz="1600" b="1" i="1" u="sng" dirty="0" err="1">
                <a:latin typeface="+mn-lt"/>
              </a:rPr>
              <a:t>аммонолизі</a:t>
            </a:r>
            <a:r>
              <a:rPr lang="ru-RU" sz="1600" b="1" i="1" u="sng" dirty="0">
                <a:latin typeface="+mn-lt"/>
              </a:rPr>
              <a:t>:</a:t>
            </a:r>
            <a:endParaRPr lang="ru-RU" sz="1600" u="sng" dirty="0">
              <a:latin typeface="+mn-lt"/>
            </a:endParaRPr>
          </a:p>
        </p:txBody>
      </p:sp>
      <p:pic>
        <p:nvPicPr>
          <p:cNvPr id="1026" name="Picture 2" descr="https://himija-online.ru/wp-content/uploads/2019/03/%D0%B0%D0%BC%D0%B8%D0%BD%D0%BE%D0%BA%D0%B8%D1%81%D0%BB%D0%BE%D1%82%D1%8B_%D0%BF%D0%BE%D0%BB%D1%83%D1%87%D0%B5%D0%BD%D0%B8%D0%B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4" t="46769" r="15471" b="31077"/>
          <a:stretch/>
        </p:blipFill>
        <p:spPr bwMode="auto">
          <a:xfrm>
            <a:off x="920541" y="2162982"/>
            <a:ext cx="5245520" cy="1049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72440" y="3212086"/>
            <a:ext cx="7604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Галоидты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қышқылдарды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сәйкес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қышқылдарды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галогендеу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арқылы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алуға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болады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(Гель-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Фольгард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-Зелинский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реакциясы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):    </a:t>
            </a:r>
          </a:p>
        </p:txBody>
      </p:sp>
      <p:pic>
        <p:nvPicPr>
          <p:cNvPr id="9" name="Picture 2" descr="https://himija-online.ru/wp-content/uploads/2019/03/%D0%B0%D0%BC%D0%B8%D0%BD%D0%BE%D0%BA%D0%B8%D1%81%D0%BB%D0%BE%D1%82%D1%8B_%D0%BF%D0%BE%D0%BB%D1%83%D1%87%D0%B5%D0%BD%D0%B8%D0%B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6" t="78154" r="7924" b="2154"/>
          <a:stretch/>
        </p:blipFill>
        <p:spPr bwMode="auto">
          <a:xfrm>
            <a:off x="966262" y="3925499"/>
            <a:ext cx="5791200" cy="857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389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14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04800" y="361950"/>
            <a:ext cx="670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2) </a:t>
            </a:r>
            <a:r>
              <a:rPr lang="ru-RU" sz="1600" b="1" i="1" u="sng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Оксоқышқылдардың</a:t>
            </a:r>
            <a:r>
              <a:rPr lang="ru-RU" sz="1600" b="1" i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ru-RU" sz="1600" b="1" i="1" u="sng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тотықсыздана</a:t>
            </a:r>
            <a:r>
              <a:rPr lang="ru-RU" sz="1600" b="1" i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ru-RU" sz="1600" b="1" i="1" u="sng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аминдену</a:t>
            </a:r>
            <a:r>
              <a:rPr lang="ru-RU" sz="1600" b="1" i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ru-RU" sz="1600" b="1" i="1" u="sng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реакциясы</a:t>
            </a:r>
            <a:endParaRPr lang="ru-RU" sz="1600" b="1" i="1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Symbol" panose="05050102010706020507" pitchFamily="18" charset="2"/>
            </a:endParaRPr>
          </a:p>
          <a:p>
            <a:r>
              <a:rPr lang="ru-RU" sz="16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   (восстановительное </a:t>
            </a:r>
            <a:r>
              <a:rPr lang="ru-RU" sz="1600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аминирование</a:t>
            </a:r>
            <a:r>
              <a:rPr lang="ru-RU" sz="16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)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0240227"/>
              </p:ext>
            </p:extLst>
          </p:nvPr>
        </p:nvGraphicFramePr>
        <p:xfrm>
          <a:off x="838200" y="1276350"/>
          <a:ext cx="4813300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4812721" imgH="772644" progId="ChemDraw.Document.6.0">
                  <p:embed/>
                </p:oleObj>
              </mc:Choice>
              <mc:Fallback>
                <p:oleObj name="CS ChemDraw Drawing" r:id="rId2" imgW="4812721" imgH="77264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38200" y="1276350"/>
                        <a:ext cx="4813300" cy="773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81000" y="2572702"/>
            <a:ext cx="6705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3</a:t>
            </a:r>
            <a:r>
              <a:rPr lang="ru-RU" sz="16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) </a:t>
            </a:r>
            <a:r>
              <a:rPr lang="kk-KZ" sz="1600" b="1" i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Штреккер-Зелинский синтезі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3986664"/>
              </p:ext>
            </p:extLst>
          </p:nvPr>
        </p:nvGraphicFramePr>
        <p:xfrm>
          <a:off x="536575" y="3302377"/>
          <a:ext cx="6394450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6394420" imgH="746634" progId="ChemDraw.Document.6.0">
                  <p:embed/>
                </p:oleObj>
              </mc:Choice>
              <mc:Fallback>
                <p:oleObj name="CS ChemDraw Drawing" r:id="rId4" imgW="6394420" imgH="74663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6575" y="3302377"/>
                        <a:ext cx="6394450" cy="746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60056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15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33400" y="209550"/>
            <a:ext cx="7924800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+mn-lt"/>
              </a:rPr>
              <a:t>2. </a:t>
            </a:r>
            <a:r>
              <a:rPr lang="ru-RU" sz="1600" b="1" dirty="0">
                <a:solidFill>
                  <a:srgbClr val="0070C0"/>
                </a:solidFill>
                <a:latin typeface="+mn-lt"/>
              </a:rPr>
              <a:t>Гидролиз </a:t>
            </a:r>
            <a:r>
              <a:rPr lang="ru-RU" sz="1600" b="1" dirty="0" err="1">
                <a:solidFill>
                  <a:srgbClr val="0070C0"/>
                </a:solidFill>
                <a:latin typeface="+mn-lt"/>
              </a:rPr>
              <a:t>әдісі</a:t>
            </a:r>
            <a:r>
              <a:rPr lang="ru-RU" sz="1600" b="1" dirty="0">
                <a:solidFill>
                  <a:srgbClr val="0070C0"/>
                </a:solidFill>
                <a:latin typeface="+mn-lt"/>
              </a:rPr>
              <a:t>:</a:t>
            </a:r>
            <a:r>
              <a:rPr lang="ru-RU" sz="1600" dirty="0">
                <a:solidFill>
                  <a:srgbClr val="0070C0"/>
                </a:solidFill>
                <a:latin typeface="+mn-lt"/>
              </a:rPr>
              <a:t> </a:t>
            </a:r>
          </a:p>
          <a:p>
            <a:endParaRPr lang="ru-RU" sz="800" dirty="0">
              <a:solidFill>
                <a:srgbClr val="0070C0"/>
              </a:solidFill>
              <a:latin typeface="+mn-lt"/>
            </a:endParaRPr>
          </a:p>
          <a:p>
            <a:pPr algn="just"/>
            <a:r>
              <a:rPr lang="ru-RU" sz="1600" dirty="0" err="1">
                <a:latin typeface="+mn-lt"/>
              </a:rPr>
              <a:t>Бұл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әдіс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ақуыздарды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гидролиздеу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арқылы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аминқышқылдарын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алу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үшін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пайдаланылады</a:t>
            </a:r>
            <a:r>
              <a:rPr lang="ru-RU" sz="1600" dirty="0">
                <a:latin typeface="+mn-lt"/>
              </a:rPr>
              <a:t>. </a:t>
            </a:r>
            <a:r>
              <a:rPr lang="ru-RU" sz="1600" dirty="0" err="1">
                <a:latin typeface="+mn-lt"/>
              </a:rPr>
              <a:t>Белоктар</a:t>
            </a:r>
            <a:r>
              <a:rPr lang="ru-RU" sz="1600" dirty="0">
                <a:latin typeface="+mn-lt"/>
              </a:rPr>
              <a:t> — </a:t>
            </a:r>
            <a:r>
              <a:rPr lang="ru-RU" sz="1600" dirty="0" err="1">
                <a:latin typeface="+mn-lt"/>
              </a:rPr>
              <a:t>аминқышқылдарының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ұзын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тізбектері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болып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табылады</a:t>
            </a:r>
            <a:r>
              <a:rPr lang="ru-RU" sz="1600" dirty="0">
                <a:latin typeface="+mn-lt"/>
              </a:rPr>
              <a:t>, </a:t>
            </a:r>
            <a:r>
              <a:rPr lang="ru-RU" sz="1600" dirty="0" err="1">
                <a:latin typeface="+mn-lt"/>
              </a:rPr>
              <a:t>сондықтан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оларды</a:t>
            </a:r>
            <a:r>
              <a:rPr lang="ru-RU" sz="1600" dirty="0">
                <a:latin typeface="+mn-lt"/>
              </a:rPr>
              <a:t> су мен </a:t>
            </a:r>
            <a:r>
              <a:rPr lang="ru-RU" sz="1600" dirty="0" err="1">
                <a:latin typeface="+mn-lt"/>
              </a:rPr>
              <a:t>арнайы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ферменттер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немесе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қышқылдармен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өңдеу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арқылы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аминқышқылдарына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бөлуге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болады</a:t>
            </a:r>
            <a:r>
              <a:rPr lang="ru-RU" sz="1600" dirty="0">
                <a:latin typeface="+mn-lt"/>
              </a:rPr>
              <a:t>. </a:t>
            </a:r>
            <a:r>
              <a:rPr lang="ru-RU" sz="1600" dirty="0" err="1">
                <a:latin typeface="+mn-lt"/>
              </a:rPr>
              <a:t>Бұл</a:t>
            </a:r>
            <a:r>
              <a:rPr lang="ru-RU" sz="1600" dirty="0">
                <a:latin typeface="+mn-lt"/>
              </a:rPr>
              <a:t> процесс </a:t>
            </a:r>
            <a:r>
              <a:rPr lang="ru-RU" sz="1600" dirty="0" err="1">
                <a:latin typeface="+mn-lt"/>
              </a:rPr>
              <a:t>табиғи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және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индустриалдық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мақсаттарда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кеңінен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қолданылады</a:t>
            </a:r>
            <a:r>
              <a:rPr lang="ru-RU" sz="1600" dirty="0">
                <a:latin typeface="+mn-lt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038350"/>
            <a:ext cx="8630854" cy="199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721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16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09600" y="438150"/>
            <a:ext cx="7239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ru-RU" sz="16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Биосинтез:</a:t>
            </a:r>
            <a:r>
              <a:rPr lang="ru-RU" sz="16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Табиғи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көздерден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аминқышқылдарын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алу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үшін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өсімдіктер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мен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жануарлар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ағзаларын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пайдалану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мүмкін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Аминқышқылдары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ағзаларда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ферментативті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реакциялар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арқылы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синтезделеді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Бұл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әдіс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арқылы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әртүрлі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аминқышқылдарының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қажетті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түрлерін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экстракциялау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жүзеге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асырылады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Мысалы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кейбір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микроорганизмдер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мен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бактериялар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табиғи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түрде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аминқышқылдарын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өндіреді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+mj-lt"/>
              <a:buAutoNum type="arabicPeriod"/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16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ru-RU" sz="16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Ферментативті</a:t>
            </a:r>
            <a:r>
              <a:rPr lang="ru-RU" sz="16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әдіс</a:t>
            </a:r>
            <a:r>
              <a:rPr lang="ru-RU" sz="16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ru-RU" sz="16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Бұл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әдіс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биотехнологияда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қолданылып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белгілі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бір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ферменттердің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көмегімен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аминқышқылдарын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бөліп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алу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үшін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қолданылады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Ферменттер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органикалық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қосылыстарды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өңдеуде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тиімді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болып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табылады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сондықтан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аминқышқылдарын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алу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кезінде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олар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жиі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пайдаланылады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16152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1177" y="121020"/>
            <a:ext cx="7788403" cy="465639"/>
          </a:xfrm>
          <a:prstGeom prst="rect">
            <a:avLst/>
          </a:prstGeom>
        </p:spPr>
        <p:txBody>
          <a:bodyPr vert="horz" wrap="square" lIns="0" tIns="156336" rIns="0" bIns="0" rtlCol="0">
            <a:spAutoFit/>
          </a:bodyPr>
          <a:lstStyle/>
          <a:p>
            <a:pPr marL="1886585">
              <a:lnSpc>
                <a:spcPct val="100000"/>
              </a:lnSpc>
              <a:spcBef>
                <a:spcPts val="95"/>
              </a:spcBef>
            </a:pPr>
            <a:r>
              <a:rPr sz="2000" spc="-10" dirty="0" err="1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Физик</a:t>
            </a:r>
            <a:r>
              <a:rPr lang="kk-KZ" sz="2000" spc="-10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алық</a:t>
            </a:r>
            <a:r>
              <a:rPr sz="2000" spc="-10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-</a:t>
            </a:r>
            <a:r>
              <a:rPr sz="2000" dirty="0" err="1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химиялық</a:t>
            </a:r>
            <a:r>
              <a:rPr sz="2000" spc="-120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sz="2000" spc="-10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қасиеттері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81177" y="665722"/>
            <a:ext cx="7415023" cy="193322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 algn="just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99085" algn="l"/>
                <a:tab pos="300355" algn="l"/>
              </a:tabLst>
            </a:pPr>
            <a:r>
              <a:rPr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kk-KZ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АҚ</a:t>
            </a:r>
            <a:r>
              <a:rPr sz="1600" spc="30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суда</a:t>
            </a:r>
            <a:r>
              <a:rPr sz="1600" spc="32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тез</a:t>
            </a:r>
            <a:r>
              <a:rPr sz="1600" spc="32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ериді.</a:t>
            </a:r>
            <a:r>
              <a:rPr sz="1600" spc="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Олар</a:t>
            </a:r>
            <a:r>
              <a:rPr sz="1600" spc="3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судың</a:t>
            </a:r>
            <a:r>
              <a:rPr sz="1600" spc="3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нейтралды</a:t>
            </a:r>
            <a:r>
              <a:rPr sz="1600" spc="31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ерітінділерінде,</a:t>
            </a:r>
            <a:r>
              <a:rPr sz="1600" spc="32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биполярлы</a:t>
            </a:r>
            <a:r>
              <a:rPr sz="1600" spc="32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2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ион </a:t>
            </a:r>
            <a:r>
              <a:rPr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формасында</a:t>
            </a:r>
            <a:r>
              <a:rPr sz="1600" spc="-6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1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кристалданады</a:t>
            </a:r>
            <a:endParaRPr lang="kk-KZ" sz="1600" spc="-1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99085" marR="5080" indent="-287020" algn="just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99085" algn="l"/>
                <a:tab pos="300355" algn="l"/>
              </a:tabLst>
            </a:pPr>
            <a:endParaRPr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99085" indent="-286385" algn="just">
              <a:lnSpc>
                <a:spcPct val="100000"/>
              </a:lnSpc>
              <a:spcBef>
                <a:spcPts val="590"/>
              </a:spcBef>
              <a:buFont typeface="Arial MT"/>
              <a:buChar char="•"/>
              <a:tabLst>
                <a:tab pos="299085" algn="l"/>
              </a:tabLst>
            </a:pPr>
            <a:r>
              <a:rPr sz="18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Амфотерлік</a:t>
            </a:r>
            <a:r>
              <a:rPr sz="1800" b="1" i="1" spc="-11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b="1" i="1" spc="-1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қасиеті</a:t>
            </a:r>
            <a:endParaRPr sz="1800" i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00355" marR="5080" algn="just">
              <a:lnSpc>
                <a:spcPct val="100000"/>
              </a:lnSpc>
              <a:spcBef>
                <a:spcPts val="610"/>
              </a:spcBef>
            </a:pPr>
            <a:r>
              <a:rPr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Аминқышқылдары</a:t>
            </a:r>
            <a:r>
              <a:rPr sz="1600" spc="35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қышқылдардың</a:t>
            </a:r>
            <a:r>
              <a:rPr sz="1600" spc="36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да,</a:t>
            </a:r>
            <a:r>
              <a:rPr sz="1600" spc="37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негіздердің</a:t>
            </a:r>
            <a:r>
              <a:rPr sz="1600" spc="37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де</a:t>
            </a:r>
            <a:r>
              <a:rPr sz="1600" spc="3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қасиеттерін</a:t>
            </a:r>
            <a:r>
              <a:rPr sz="1600" spc="36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біріктіреді.</a:t>
            </a:r>
            <a:r>
              <a:rPr sz="1600" spc="36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Сәйкесінше, </a:t>
            </a:r>
            <a:r>
              <a:rPr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сулы</a:t>
            </a:r>
            <a:r>
              <a:rPr sz="1600" spc="6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ерітіндіде</a:t>
            </a:r>
            <a:r>
              <a:rPr sz="1600" spc="7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аминқышқылдары</a:t>
            </a:r>
            <a:r>
              <a:rPr sz="1600" spc="8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протон</a:t>
            </a:r>
            <a:r>
              <a:rPr sz="1600" b="1" spc="8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доноры</a:t>
            </a:r>
            <a:r>
              <a:rPr sz="1600" b="1" spc="8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және</a:t>
            </a:r>
            <a:r>
              <a:rPr sz="1600" spc="7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протонды</a:t>
            </a:r>
            <a:r>
              <a:rPr sz="1600" b="1" spc="9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акцептор</a:t>
            </a:r>
            <a:r>
              <a:rPr sz="1600" b="1" spc="7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ретінде</a:t>
            </a:r>
            <a:r>
              <a:rPr sz="1600" spc="7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әрекет етеді.</a:t>
            </a:r>
            <a:endParaRPr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4000" y="2851489"/>
            <a:ext cx="4104130" cy="1599439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17</a:t>
            </a:fld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396" y="199127"/>
            <a:ext cx="7804404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422015" marR="5080" indent="-3016885" algn="ctr">
              <a:lnSpc>
                <a:spcPct val="100000"/>
              </a:lnSpc>
              <a:spcBef>
                <a:spcPts val="95"/>
              </a:spcBef>
            </a:pPr>
            <a:r>
              <a:rPr sz="2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Бейтарап</a:t>
            </a:r>
            <a:r>
              <a:rPr sz="2000" spc="-10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k-KZ" sz="2000" spc="-1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АҚ-</a:t>
            </a:r>
            <a:r>
              <a:rPr sz="2000" spc="-1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дың</a:t>
            </a:r>
            <a:r>
              <a:rPr sz="2000" spc="-114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бейтарап</a:t>
            </a:r>
            <a:r>
              <a:rPr sz="2000" spc="-114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ортадағы өзгерістері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3000" y="815340"/>
            <a:ext cx="5781532" cy="141961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04801" y="2647950"/>
            <a:ext cx="7848600" cy="145873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7620" indent="-287020" algn="just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99085" algn="l"/>
                <a:tab pos="300355" algn="l"/>
              </a:tabLst>
            </a:pP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sz="14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Изоэлектрлік</a:t>
            </a:r>
            <a:r>
              <a:rPr sz="1400" b="1" i="1" spc="1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күй</a:t>
            </a:r>
            <a:r>
              <a:rPr sz="1400" b="1" i="1" spc="5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sz="1400" spc="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dirty="0" err="1">
                <a:latin typeface="Calibri" panose="020F0502020204030204" pitchFamily="34" charset="0"/>
                <a:cs typeface="Calibri" panose="020F0502020204030204" pitchFamily="34" charset="0"/>
              </a:rPr>
              <a:t>полипетидтердің</a:t>
            </a:r>
            <a:r>
              <a:rPr sz="1400" spc="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k-KZ" sz="1400" dirty="0">
                <a:latin typeface="Calibri" panose="020F0502020204030204" pitchFamily="34" charset="0"/>
                <a:cs typeface="Calibri" panose="020F0502020204030204" pitchFamily="34" charset="0"/>
              </a:rPr>
              <a:t>(-)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 зарядталған</a:t>
            </a:r>
            <a:r>
              <a:rPr sz="1400" spc="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топтарының</a:t>
            </a:r>
            <a:r>
              <a:rPr sz="1400" spc="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dirty="0" err="1">
                <a:latin typeface="Calibri" panose="020F0502020204030204" pitchFamily="34" charset="0"/>
                <a:cs typeface="Calibri" panose="020F0502020204030204" pitchFamily="34" charset="0"/>
              </a:rPr>
              <a:t>санының</a:t>
            </a:r>
            <a:r>
              <a:rPr sz="1400" spc="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k-KZ" sz="1400" dirty="0">
                <a:latin typeface="Calibri" panose="020F0502020204030204" pitchFamily="34" charset="0"/>
                <a:cs typeface="Calibri" panose="020F0502020204030204" pitchFamily="34" charset="0"/>
              </a:rPr>
              <a:t>(+)</a:t>
            </a:r>
            <a:r>
              <a:rPr sz="1400" spc="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-10" dirty="0">
                <a:latin typeface="Calibri" panose="020F0502020204030204" pitchFamily="34" charset="0"/>
                <a:cs typeface="Calibri" panose="020F0502020204030204" pitchFamily="34" charset="0"/>
              </a:rPr>
              <a:t>зарядталған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топтардың</a:t>
            </a:r>
            <a:r>
              <a:rPr sz="1400" spc="4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санына</a:t>
            </a:r>
            <a:r>
              <a:rPr sz="1400" spc="4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тең</a:t>
            </a:r>
            <a:r>
              <a:rPr sz="1400" spc="4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болатын</a:t>
            </a:r>
            <a:r>
              <a:rPr sz="1400" spc="4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жағдай.</a:t>
            </a:r>
            <a:r>
              <a:rPr sz="1400" spc="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Осы</a:t>
            </a:r>
            <a:r>
              <a:rPr sz="1400" spc="409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күйді</a:t>
            </a:r>
            <a:r>
              <a:rPr sz="1400" spc="4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туғызатын</a:t>
            </a:r>
            <a:r>
              <a:rPr sz="1400" spc="4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-10" dirty="0">
                <a:latin typeface="Calibri" panose="020F0502020204030204" pitchFamily="34" charset="0"/>
                <a:cs typeface="Calibri" panose="020F0502020204030204" pitchFamily="34" charset="0"/>
              </a:rPr>
              <a:t>pH-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тың</a:t>
            </a:r>
            <a:r>
              <a:rPr sz="1400" spc="409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мәні</a:t>
            </a:r>
            <a:r>
              <a:rPr sz="1400" spc="4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b="1" i="1" spc="-1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изолектрлік </a:t>
            </a:r>
            <a:r>
              <a:rPr sz="1400" b="1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нүкте</a:t>
            </a:r>
            <a:r>
              <a:rPr sz="1400" b="1" i="1" spc="-3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k-KZ" sz="1400" b="1" spc="-3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(ИЭН) </a:t>
            </a:r>
            <a:r>
              <a:rPr sz="1400" dirty="0" err="1">
                <a:latin typeface="Calibri" panose="020F0502020204030204" pitchFamily="34" charset="0"/>
                <a:cs typeface="Calibri" panose="020F0502020204030204" pitchFamily="34" charset="0"/>
              </a:rPr>
              <a:t>деп</a:t>
            </a:r>
            <a:r>
              <a:rPr sz="1400"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-10" dirty="0" err="1">
                <a:latin typeface="Calibri" panose="020F0502020204030204" pitchFamily="34" charset="0"/>
                <a:cs typeface="Calibri" panose="020F0502020204030204" pitchFamily="34" charset="0"/>
              </a:rPr>
              <a:t>аталады</a:t>
            </a:r>
            <a:r>
              <a:rPr lang="kk-KZ" sz="1400" spc="-1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99085" marR="5080" indent="-287020" algn="just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299085" algn="l"/>
                <a:tab pos="300355" algn="l"/>
              </a:tabLst>
            </a:pP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	Изоэлектрлік</a:t>
            </a:r>
            <a:r>
              <a:rPr sz="1400" spc="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күйде</a:t>
            </a:r>
            <a:r>
              <a:rPr sz="1400" spc="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оң</a:t>
            </a:r>
            <a:r>
              <a:rPr sz="1400" spc="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dirty="0" err="1">
                <a:latin typeface="Calibri" panose="020F0502020204030204" pitchFamily="34" charset="0"/>
                <a:cs typeface="Calibri" panose="020F0502020204030204" pitchFamily="34" charset="0"/>
              </a:rPr>
              <a:t>және</a:t>
            </a:r>
            <a:r>
              <a:rPr sz="1400" spc="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dirty="0" err="1">
                <a:latin typeface="Calibri" panose="020F0502020204030204" pitchFamily="34" charset="0"/>
                <a:cs typeface="Calibri" panose="020F0502020204030204" pitchFamily="34" charset="0"/>
              </a:rPr>
              <a:t>теріс</a:t>
            </a:r>
            <a:r>
              <a:rPr sz="1400" spc="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зарядтар</a:t>
            </a:r>
            <a:r>
              <a:rPr sz="1400" spc="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саны</a:t>
            </a:r>
            <a:r>
              <a:rPr sz="1400" spc="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бірдей</a:t>
            </a:r>
            <a:r>
              <a:rPr sz="1400" spc="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болғандықтан,</a:t>
            </a:r>
            <a:r>
              <a:rPr sz="1400" spc="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аққуыз</a:t>
            </a:r>
            <a:r>
              <a:rPr sz="1400" spc="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тұрақсыз</a:t>
            </a:r>
            <a:r>
              <a:rPr sz="1400" spc="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-20" dirty="0">
                <a:latin typeface="Calibri" panose="020F0502020204030204" pitchFamily="34" charset="0"/>
                <a:cs typeface="Calibri" panose="020F0502020204030204" pitchFamily="34" charset="0"/>
              </a:rPr>
              <a:t>және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оңай</a:t>
            </a:r>
            <a:r>
              <a:rPr sz="1400" spc="-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dirty="0" err="1">
                <a:latin typeface="Calibri" panose="020F0502020204030204" pitchFamily="34" charset="0"/>
                <a:cs typeface="Calibri" panose="020F0502020204030204" pitchFamily="34" charset="0"/>
              </a:rPr>
              <a:t>тұңбаға</a:t>
            </a:r>
            <a:r>
              <a:rPr sz="1400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-10" dirty="0" err="1">
                <a:latin typeface="Calibri" panose="020F0502020204030204" pitchFamily="34" charset="0"/>
                <a:cs typeface="Calibri" panose="020F0502020204030204" pitchFamily="34" charset="0"/>
              </a:rPr>
              <a:t>түседі</a:t>
            </a:r>
            <a:r>
              <a:rPr lang="kk-KZ" sz="1400" spc="-1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00990" indent="-288290" algn="just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300990" algn="l"/>
              </a:tabLst>
            </a:pP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Изоэлектрлік</a:t>
            </a:r>
            <a:r>
              <a:rPr sz="1400" spc="2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dirty="0" err="1">
                <a:latin typeface="Calibri" panose="020F0502020204030204" pitchFamily="34" charset="0"/>
                <a:cs typeface="Calibri" panose="020F0502020204030204" pitchFamily="34" charset="0"/>
              </a:rPr>
              <a:t>нүкте</a:t>
            </a:r>
            <a:r>
              <a:rPr sz="1400" spc="2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k-KZ" sz="1400" dirty="0">
                <a:latin typeface="Calibri" panose="020F0502020204030204" pitchFamily="34" charset="0"/>
                <a:cs typeface="Calibri" panose="020F0502020204030204" pitchFamily="34" charset="0"/>
              </a:rPr>
              <a:t>АҚ-</a:t>
            </a:r>
            <a:r>
              <a:rPr sz="1400" dirty="0" err="1">
                <a:latin typeface="Calibri" panose="020F0502020204030204" pitchFamily="34" charset="0"/>
                <a:cs typeface="Calibri" panose="020F0502020204030204" pitchFamily="34" charset="0"/>
              </a:rPr>
              <a:t>дың</a:t>
            </a:r>
            <a:r>
              <a:rPr sz="1400" spc="2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құрамына</a:t>
            </a:r>
            <a:r>
              <a:rPr sz="1400" spc="2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және</a:t>
            </a:r>
            <a:r>
              <a:rPr sz="1400" spc="2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олардың</a:t>
            </a:r>
            <a:r>
              <a:rPr sz="1400" spc="2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сандық</a:t>
            </a:r>
            <a:r>
              <a:rPr sz="1400" spc="2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dirty="0" err="1">
                <a:latin typeface="Calibri" panose="020F0502020204030204" pitchFamily="34" charset="0"/>
                <a:cs typeface="Calibri" panose="020F0502020204030204" pitchFamily="34" charset="0"/>
              </a:rPr>
              <a:t>қатынасына</a:t>
            </a:r>
            <a:r>
              <a:rPr sz="1400" spc="2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-10" dirty="0" err="1">
                <a:latin typeface="Calibri" panose="020F0502020204030204" pitchFamily="34" charset="0"/>
                <a:cs typeface="Calibri" panose="020F0502020204030204" pitchFamily="34" charset="0"/>
              </a:rPr>
              <a:t>тәуелді</a:t>
            </a:r>
            <a:r>
              <a:rPr lang="kk-KZ" sz="1400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-10" dirty="0" err="1">
                <a:latin typeface="Calibri" panose="020F0502020204030204" pitchFamily="34" charset="0"/>
                <a:cs typeface="Calibri" panose="020F0502020204030204" pitchFamily="34" charset="0"/>
              </a:rPr>
              <a:t>болады</a:t>
            </a:r>
            <a:r>
              <a:rPr lang="kk-KZ" sz="1400" spc="-1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18</a:t>
            </a:fld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8797" y="112217"/>
            <a:ext cx="8566404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74670" marR="5080" indent="-3062605">
              <a:lnSpc>
                <a:spcPct val="100000"/>
              </a:lnSpc>
              <a:spcBef>
                <a:spcPts val="95"/>
              </a:spcBef>
            </a:pPr>
            <a:r>
              <a:rPr sz="2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Бейтарап</a:t>
            </a:r>
            <a:r>
              <a:rPr sz="2000" spc="-8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k-KZ" sz="2000" spc="-1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АҚ-</a:t>
            </a:r>
            <a:r>
              <a:rPr sz="2000" spc="-1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ның</a:t>
            </a:r>
            <a:r>
              <a:rPr sz="2000" spc="-9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қасиеттеріне</a:t>
            </a:r>
            <a:r>
              <a:rPr sz="2000" spc="-8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ортаның </a:t>
            </a:r>
            <a:r>
              <a:rPr sz="2000" spc="-2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pH-</a:t>
            </a:r>
            <a:r>
              <a:rPr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ының</a:t>
            </a:r>
            <a:r>
              <a:rPr sz="2000" spc="-5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әсері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742950"/>
            <a:ext cx="4419600" cy="33528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791200" y="1428750"/>
            <a:ext cx="1031875" cy="591187"/>
          </a:xfrm>
          <a:prstGeom prst="rect">
            <a:avLst/>
          </a:prstGeom>
          <a:ln w="25907">
            <a:solidFill>
              <a:srgbClr val="C0504D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96520" marR="88900" indent="184150">
              <a:lnSpc>
                <a:spcPct val="100000"/>
              </a:lnSpc>
              <a:spcBef>
                <a:spcPts val="290"/>
              </a:spcBef>
            </a:pPr>
            <a:r>
              <a:rPr sz="1800" spc="-25" dirty="0">
                <a:latin typeface="Calibri" panose="020F0502020204030204" pitchFamily="34" charset="0"/>
                <a:cs typeface="Calibri" panose="020F0502020204030204" pitchFamily="34" charset="0"/>
              </a:rPr>
              <a:t>ИЭК </a:t>
            </a:r>
            <a:r>
              <a:rPr sz="1800" dirty="0">
                <a:latin typeface="Calibri" panose="020F0502020204030204" pitchFamily="34" charset="0"/>
                <a:cs typeface="Calibri" panose="020F0502020204030204" pitchFamily="34" charset="0"/>
              </a:rPr>
              <a:t>ИЭН</a:t>
            </a:r>
            <a:r>
              <a:rPr sz="1800" spc="-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sz="1800" spc="-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spc="-50" dirty="0"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19</a:t>
            </a:fld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55425" y="123156"/>
            <a:ext cx="290717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 err="1">
                <a:solidFill>
                  <a:srgbClr val="C00000"/>
                </a:solidFill>
              </a:rPr>
              <a:t>Амин</a:t>
            </a:r>
            <a:r>
              <a:rPr sz="1800" spc="-80" dirty="0">
                <a:solidFill>
                  <a:srgbClr val="C00000"/>
                </a:solidFill>
              </a:rPr>
              <a:t> </a:t>
            </a:r>
            <a:r>
              <a:rPr sz="1800" spc="-5" dirty="0" err="1">
                <a:solidFill>
                  <a:srgbClr val="C00000"/>
                </a:solidFill>
              </a:rPr>
              <a:t>қышқылдары</a:t>
            </a:r>
            <a:r>
              <a:rPr lang="kk-KZ" sz="1800" spc="-5" dirty="0">
                <a:solidFill>
                  <a:srgbClr val="C00000"/>
                </a:solidFill>
              </a:rPr>
              <a:t> (АҚ)</a:t>
            </a:r>
            <a:endParaRPr sz="1800" dirty="0">
              <a:solidFill>
                <a:srgbClr val="C0000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6925" y="524397"/>
            <a:ext cx="6954520" cy="4962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 marR="17780">
              <a:lnSpc>
                <a:spcPct val="116100"/>
              </a:lnSpc>
              <a:spcBef>
                <a:spcPts val="100"/>
              </a:spcBef>
            </a:pPr>
            <a:r>
              <a:rPr sz="1400" spc="-25" dirty="0">
                <a:latin typeface="Calibri" panose="020F0502020204030204" pitchFamily="34" charset="0"/>
                <a:cs typeface="Calibri" panose="020F0502020204030204" pitchFamily="34" charset="0"/>
              </a:rPr>
              <a:t>құрамында</a:t>
            </a:r>
            <a:r>
              <a:rPr sz="1400" spc="3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-40" dirty="0">
                <a:latin typeface="Calibri" panose="020F0502020204030204" pitchFamily="34" charset="0"/>
                <a:cs typeface="Calibri" panose="020F0502020204030204" pitchFamily="34" charset="0"/>
              </a:rPr>
              <a:t>екі</a:t>
            </a:r>
            <a:r>
              <a:rPr sz="1400" spc="-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-10" dirty="0">
                <a:latin typeface="Calibri" panose="020F0502020204030204" pitchFamily="34" charset="0"/>
                <a:cs typeface="Calibri" panose="020F0502020204030204" pitchFamily="34" charset="0"/>
              </a:rPr>
              <a:t>функциональды</a:t>
            </a:r>
            <a:r>
              <a:rPr sz="1400" spc="3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-15" dirty="0">
                <a:latin typeface="Calibri" panose="020F0502020204030204" pitchFamily="34" charset="0"/>
                <a:cs typeface="Calibri" panose="020F0502020204030204" pitchFamily="34" charset="0"/>
              </a:rPr>
              <a:t>топ:</a:t>
            </a:r>
            <a:r>
              <a:rPr sz="1400" spc="3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-20" dirty="0">
                <a:latin typeface="Calibri" panose="020F0502020204030204" pitchFamily="34" charset="0"/>
                <a:cs typeface="Calibri" panose="020F0502020204030204" pitchFamily="34" charset="0"/>
              </a:rPr>
              <a:t>карбоксил</a:t>
            </a:r>
            <a:r>
              <a:rPr sz="1400" spc="3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65" dirty="0">
                <a:latin typeface="Calibri" panose="020F0502020204030204" pitchFamily="34" charset="0"/>
                <a:cs typeface="Calibri" panose="020F0502020204030204" pitchFamily="34" charset="0"/>
              </a:rPr>
              <a:t>–COOH</a:t>
            </a:r>
            <a:r>
              <a:rPr sz="1400" spc="3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-20" dirty="0">
                <a:latin typeface="Calibri" panose="020F0502020204030204" pitchFamily="34" charset="0"/>
                <a:cs typeface="Calibri" panose="020F0502020204030204" pitchFamily="34" charset="0"/>
              </a:rPr>
              <a:t>жəне</a:t>
            </a:r>
            <a:r>
              <a:rPr sz="1400" spc="3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-15" dirty="0">
                <a:latin typeface="Calibri" panose="020F0502020204030204" pitchFamily="34" charset="0"/>
                <a:cs typeface="Calibri" panose="020F0502020204030204" pitchFamily="34" charset="0"/>
              </a:rPr>
              <a:t>аминтоптары</a:t>
            </a:r>
            <a:r>
              <a:rPr sz="1400" spc="3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95" dirty="0">
                <a:latin typeface="Calibri" panose="020F0502020204030204" pitchFamily="34" charset="0"/>
                <a:cs typeface="Calibri" panose="020F0502020204030204" pitchFamily="34" charset="0"/>
              </a:rPr>
              <a:t>–NH</a:t>
            </a:r>
            <a:r>
              <a:rPr sz="1400" spc="142" baseline="-33950" dirty="0"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sz="1400" spc="-337" baseline="-339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-10" dirty="0">
                <a:latin typeface="Calibri" panose="020F0502020204030204" pitchFamily="34" charset="0"/>
                <a:cs typeface="Calibri" panose="020F0502020204030204" pitchFamily="34" charset="0"/>
              </a:rPr>
              <a:t>болатын</a:t>
            </a:r>
            <a:r>
              <a:rPr sz="1400" spc="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-25" dirty="0">
                <a:latin typeface="Calibri" panose="020F0502020204030204" pitchFamily="34" charset="0"/>
                <a:cs typeface="Calibri" panose="020F0502020204030204" pitchFamily="34" charset="0"/>
              </a:rPr>
              <a:t>көмірсутекті</a:t>
            </a:r>
            <a:r>
              <a:rPr sz="1400" spc="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-15" dirty="0">
                <a:latin typeface="Calibri" panose="020F0502020204030204" pitchFamily="34" charset="0"/>
                <a:cs typeface="Calibri" panose="020F0502020204030204" pitchFamily="34" charset="0"/>
              </a:rPr>
              <a:t>радикалмен</a:t>
            </a:r>
            <a:r>
              <a:rPr sz="1400" spc="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-20" dirty="0">
                <a:latin typeface="Calibri" panose="020F0502020204030204" pitchFamily="34" charset="0"/>
                <a:cs typeface="Calibri" panose="020F0502020204030204" pitchFamily="34" charset="0"/>
              </a:rPr>
              <a:t>байланысқан</a:t>
            </a:r>
            <a:r>
              <a:rPr sz="1400" spc="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-1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гетерофункционалды</a:t>
            </a:r>
            <a:r>
              <a:rPr sz="1400" spc="1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-2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қосылыстар</a:t>
            </a:r>
            <a:r>
              <a:rPr sz="1400" spc="-2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777770" y="1328997"/>
            <a:ext cx="1825625" cy="988694"/>
            <a:chOff x="2775324" y="1348975"/>
            <a:chExt cx="1825625" cy="988694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03899" y="1377550"/>
              <a:ext cx="1768100" cy="93102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789612" y="1363262"/>
              <a:ext cx="1797050" cy="960119"/>
            </a:xfrm>
            <a:custGeom>
              <a:avLst/>
              <a:gdLst/>
              <a:ahLst/>
              <a:cxnLst/>
              <a:rect l="l" t="t" r="r" b="b"/>
              <a:pathLst>
                <a:path w="1797050" h="960119">
                  <a:moveTo>
                    <a:pt x="0" y="0"/>
                  </a:moveTo>
                  <a:lnTo>
                    <a:pt x="1796675" y="0"/>
                  </a:lnTo>
                  <a:lnTo>
                    <a:pt x="1796675" y="959599"/>
                  </a:lnTo>
                  <a:lnTo>
                    <a:pt x="0" y="959599"/>
                  </a:lnTo>
                  <a:lnTo>
                    <a:pt x="0" y="0"/>
                  </a:lnTo>
                  <a:close/>
                </a:path>
              </a:pathLst>
            </a:custGeom>
            <a:ln w="28574">
              <a:solidFill>
                <a:srgbClr val="1B45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380725" y="3320134"/>
            <a:ext cx="8464550" cy="1739900"/>
            <a:chOff x="382312" y="3322737"/>
            <a:chExt cx="8464550" cy="1739900"/>
          </a:xfrm>
          <a:solidFill>
            <a:schemeClr val="bg1"/>
          </a:solidFill>
        </p:grpSpPr>
        <p:sp>
          <p:nvSpPr>
            <p:cNvPr id="9" name="object 9"/>
            <p:cNvSpPr/>
            <p:nvPr/>
          </p:nvSpPr>
          <p:spPr>
            <a:xfrm>
              <a:off x="396599" y="3337024"/>
              <a:ext cx="8435975" cy="1711325"/>
            </a:xfrm>
            <a:custGeom>
              <a:avLst/>
              <a:gdLst/>
              <a:ahLst/>
              <a:cxnLst/>
              <a:rect l="l" t="t" r="r" b="b"/>
              <a:pathLst>
                <a:path w="8435975" h="1711325">
                  <a:moveTo>
                    <a:pt x="8435699" y="1711199"/>
                  </a:moveTo>
                  <a:lnTo>
                    <a:pt x="0" y="1711199"/>
                  </a:lnTo>
                  <a:lnTo>
                    <a:pt x="0" y="0"/>
                  </a:lnTo>
                  <a:lnTo>
                    <a:pt x="8435699" y="0"/>
                  </a:lnTo>
                  <a:lnTo>
                    <a:pt x="8435699" y="1711199"/>
                  </a:lnTo>
                  <a:close/>
                </a:path>
              </a:pathLst>
            </a:custGeom>
            <a:grpFill/>
            <a:ln w="12700"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96599" y="3337024"/>
              <a:ext cx="8435975" cy="1711325"/>
            </a:xfrm>
            <a:custGeom>
              <a:avLst/>
              <a:gdLst/>
              <a:ahLst/>
              <a:cxnLst/>
              <a:rect l="l" t="t" r="r" b="b"/>
              <a:pathLst>
                <a:path w="8435975" h="1711325">
                  <a:moveTo>
                    <a:pt x="0" y="0"/>
                  </a:moveTo>
                  <a:lnTo>
                    <a:pt x="8435699" y="0"/>
                  </a:lnTo>
                  <a:lnTo>
                    <a:pt x="8435699" y="1711199"/>
                  </a:lnTo>
                  <a:lnTo>
                    <a:pt x="0" y="171119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82320" y="3575151"/>
              <a:ext cx="8264525" cy="392430"/>
            </a:xfrm>
            <a:custGeom>
              <a:avLst/>
              <a:gdLst/>
              <a:ahLst/>
              <a:cxnLst/>
              <a:rect l="l" t="t" r="r" b="b"/>
              <a:pathLst>
                <a:path w="8264525" h="392429">
                  <a:moveTo>
                    <a:pt x="1766811" y="209550"/>
                  </a:moveTo>
                  <a:lnTo>
                    <a:pt x="0" y="209550"/>
                  </a:lnTo>
                  <a:lnTo>
                    <a:pt x="0" y="392430"/>
                  </a:lnTo>
                  <a:lnTo>
                    <a:pt x="1766811" y="392430"/>
                  </a:lnTo>
                  <a:lnTo>
                    <a:pt x="1766811" y="209550"/>
                  </a:lnTo>
                  <a:close/>
                </a:path>
                <a:path w="8264525" h="392429">
                  <a:moveTo>
                    <a:pt x="8264245" y="0"/>
                  </a:moveTo>
                  <a:lnTo>
                    <a:pt x="0" y="0"/>
                  </a:lnTo>
                  <a:lnTo>
                    <a:pt x="0" y="182880"/>
                  </a:lnTo>
                  <a:lnTo>
                    <a:pt x="8264245" y="182880"/>
                  </a:lnTo>
                  <a:lnTo>
                    <a:pt x="8264245" y="0"/>
                  </a:lnTo>
                  <a:close/>
                </a:path>
              </a:pathLst>
            </a:custGeom>
            <a:grpFill/>
            <a:ln w="12700"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469625" y="3424908"/>
            <a:ext cx="8286750" cy="1530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1200" spc="-5" dirty="0">
                <a:latin typeface="Verdana"/>
                <a:cs typeface="Verdana"/>
              </a:rPr>
              <a:t>Амин</a:t>
            </a:r>
            <a:r>
              <a:rPr sz="1200" spc="19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қышкылдарды</a:t>
            </a:r>
            <a:r>
              <a:rPr sz="1200" spc="19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алу,</a:t>
            </a:r>
            <a:r>
              <a:rPr sz="1200" spc="19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химиялық</a:t>
            </a:r>
            <a:r>
              <a:rPr sz="1200" spc="19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қасиеттерi</a:t>
            </a:r>
            <a:r>
              <a:rPr sz="1200" spc="19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бойынша</a:t>
            </a:r>
            <a:r>
              <a:rPr sz="1200" spc="19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материалдарды</a:t>
            </a:r>
            <a:r>
              <a:rPr sz="1200" spc="28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келесі</a:t>
            </a:r>
            <a:r>
              <a:rPr sz="1200" spc="19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сілтемелер</a:t>
            </a:r>
            <a:r>
              <a:rPr sz="1200" spc="19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бойынша </a:t>
            </a:r>
            <a:r>
              <a:rPr sz="1200" spc="-40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оқысаңыздар</a:t>
            </a:r>
            <a:r>
              <a:rPr sz="1200" spc="-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болады:</a:t>
            </a:r>
            <a:endParaRPr sz="12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50" dirty="0">
              <a:latin typeface="Verdana"/>
              <a:cs typeface="Verdana"/>
            </a:endParaRPr>
          </a:p>
          <a:p>
            <a:pPr marL="66040">
              <a:lnSpc>
                <a:spcPct val="100000"/>
              </a:lnSpc>
            </a:pPr>
            <a:r>
              <a:rPr sz="1200" spc="-5" dirty="0">
                <a:latin typeface="Verdana"/>
                <a:cs typeface="Verdana"/>
              </a:rPr>
              <a:t>Сейітжанов</a:t>
            </a:r>
            <a:r>
              <a:rPr sz="1200" spc="-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Э.Ф.</a:t>
            </a:r>
            <a:r>
              <a:rPr sz="1200" spc="-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Органикалық</a:t>
            </a:r>
            <a:r>
              <a:rPr sz="1200" spc="-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химия</a:t>
            </a:r>
            <a:r>
              <a:rPr sz="1200" spc="-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(оқулық):</a:t>
            </a:r>
            <a:r>
              <a:rPr sz="1200" spc="-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249-258</a:t>
            </a:r>
            <a:r>
              <a:rPr sz="1200" spc="-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беттер</a:t>
            </a:r>
            <a:r>
              <a:rPr sz="1200" spc="445" dirty="0">
                <a:latin typeface="Verdana"/>
                <a:cs typeface="Verdana"/>
              </a:rPr>
              <a:t> </a:t>
            </a:r>
            <a:r>
              <a:rPr sz="1200" u="heavy" spc="-5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latin typeface="Verdana"/>
                <a:cs typeface="Verdana"/>
                <a:hlinkClick r:id="rId3"/>
              </a:rPr>
              <a:t>http://elib.kaznu.kz/book/1454</a:t>
            </a:r>
            <a:endParaRPr sz="1200" dirty="0">
              <a:latin typeface="Verdana"/>
              <a:cs typeface="Verdana"/>
            </a:endParaRPr>
          </a:p>
          <a:p>
            <a:pPr marL="12700" marR="83820" indent="53340">
              <a:lnSpc>
                <a:spcPct val="197900"/>
              </a:lnSpc>
            </a:pPr>
            <a:r>
              <a:rPr sz="1200" spc="-5" dirty="0">
                <a:latin typeface="Verdana"/>
                <a:cs typeface="Verdana"/>
              </a:rPr>
              <a:t>5.7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Аминокислоты</a:t>
            </a:r>
            <a:r>
              <a:rPr sz="1200" spc="-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(Coursera) </a:t>
            </a:r>
            <a:r>
              <a:rPr sz="1200" dirty="0">
                <a:solidFill>
                  <a:srgbClr val="0097A7"/>
                </a:solidFill>
                <a:latin typeface="Verdana"/>
                <a:cs typeface="Verdana"/>
              </a:rPr>
              <a:t> </a:t>
            </a:r>
            <a:r>
              <a:rPr sz="1200" u="heavy" spc="-5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latin typeface="Verdana"/>
                <a:cs typeface="Verdana"/>
                <a:hlinkClick r:id="rId4"/>
              </a:rPr>
              <a:t>https://www.youtube.com/watch?v=lTrZTBZTyDY&amp;list=PLhf1n_DFCiJl6jcbWadMXWpTCEUtZaUIz&amp;index=3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14" name="Текст 2"/>
          <p:cNvSpPr>
            <a:spLocks noGrp="1"/>
          </p:cNvSpPr>
          <p:nvPr>
            <p:ph type="body" idx="1"/>
          </p:nvPr>
        </p:nvSpPr>
        <p:spPr>
          <a:xfrm>
            <a:off x="469625" y="2522454"/>
            <a:ext cx="7378975" cy="646331"/>
          </a:xfrm>
        </p:spPr>
        <p:txBody>
          <a:bodyPr/>
          <a:lstStyle/>
          <a:p>
            <a:r>
              <a:rPr lang="ru-RU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Аминқышқылдары</a:t>
            </a:r>
            <a:r>
              <a:rPr lang="ru-RU" sz="1400" spc="2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табиғатта</a:t>
            </a:r>
            <a:r>
              <a:rPr lang="ru-RU" sz="1400" spc="254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көп</a:t>
            </a:r>
            <a:r>
              <a:rPr lang="ru-RU" sz="1400" spc="254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таралған</a:t>
            </a:r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ru-RU" sz="1400" spc="254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spc="-10" dirty="0" err="1">
                <a:latin typeface="Calibri" panose="020F0502020204030204" pitchFamily="34" charset="0"/>
                <a:cs typeface="Calibri" panose="020F0502020204030204" pitchFamily="34" charset="0"/>
              </a:rPr>
              <a:t>ақуыздардың</a:t>
            </a:r>
            <a:r>
              <a:rPr lang="ru-RU" sz="1400" spc="-10" dirty="0">
                <a:latin typeface="Calibri" panose="020F0502020204030204" pitchFamily="34" charset="0"/>
                <a:cs typeface="Calibri" panose="020F0502020204030204" pitchFamily="34" charset="0"/>
              </a:rPr>
              <a:t>,  </a:t>
            </a:r>
            <a:r>
              <a:rPr lang="ru-RU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пептидтердің</a:t>
            </a:r>
            <a:r>
              <a:rPr lang="ru-RU" sz="1400" spc="320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ru-RU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және</a:t>
            </a:r>
            <a:r>
              <a:rPr lang="ru-RU" sz="1400" spc="320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ru-RU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т.б</a:t>
            </a:r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ru-RU" sz="1400" spc="320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ru-RU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физиологиялық</a:t>
            </a:r>
            <a:r>
              <a:rPr lang="ru-RU" sz="1400" spc="325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ru-RU" sz="1400" spc="-10" dirty="0" err="1">
                <a:latin typeface="Calibri" panose="020F0502020204030204" pitchFamily="34" charset="0"/>
                <a:cs typeface="Calibri" panose="020F0502020204030204" pitchFamily="34" charset="0"/>
              </a:rPr>
              <a:t>белсенді</a:t>
            </a:r>
            <a:r>
              <a:rPr lang="ru-RU" sz="1400" spc="-10" dirty="0">
                <a:latin typeface="Calibri" panose="020F0502020204030204" pitchFamily="34" charset="0"/>
                <a:cs typeface="Calibri" panose="020F0502020204030204" pitchFamily="34" charset="0"/>
              </a:rPr>
              <a:t> 	</a:t>
            </a:r>
            <a:r>
              <a:rPr lang="ru-RU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қосылыстардың</a:t>
            </a:r>
            <a:r>
              <a:rPr lang="ru-RU" sz="1400" spc="114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құрамына</a:t>
            </a:r>
            <a:r>
              <a:rPr lang="ru-RU" sz="1400" spc="114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кіреді</a:t>
            </a:r>
            <a:r>
              <a:rPr lang="ru-RU" sz="1400" spc="114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және</a:t>
            </a:r>
            <a:r>
              <a:rPr lang="ru-RU" sz="1400" spc="114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бос</a:t>
            </a:r>
            <a:r>
              <a:rPr lang="ru-RU" sz="1400" spc="12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күйінде</a:t>
            </a:r>
            <a:r>
              <a:rPr lang="ru-RU" sz="1400" spc="114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1400" spc="-25" dirty="0" err="1">
                <a:latin typeface="Calibri" panose="020F0502020204030204" pitchFamily="34" charset="0"/>
                <a:cs typeface="Calibri" panose="020F0502020204030204" pitchFamily="34" charset="0"/>
              </a:rPr>
              <a:t>к</a:t>
            </a:r>
            <a:r>
              <a:rPr lang="ru-RU" sz="1400" spc="-10" dirty="0" err="1">
                <a:latin typeface="Calibri" panose="020F0502020204030204" pitchFamily="34" charset="0"/>
                <a:cs typeface="Calibri" panose="020F0502020204030204" pitchFamily="34" charset="0"/>
              </a:rPr>
              <a:t>ездеседі</a:t>
            </a:r>
            <a:endParaRPr lang="ru-R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6238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" y="133350"/>
            <a:ext cx="8566404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20925" marR="5080" indent="-1777364">
              <a:lnSpc>
                <a:spcPct val="100000"/>
              </a:lnSpc>
              <a:spcBef>
                <a:spcPts val="95"/>
              </a:spcBef>
            </a:pPr>
            <a:r>
              <a:rPr sz="2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Қышқылды</a:t>
            </a:r>
            <a:r>
              <a:rPr sz="2000" spc="-14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k-KZ" sz="2000" spc="-1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АҚ-</a:t>
            </a:r>
            <a:r>
              <a:rPr sz="2000" spc="-1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ның</a:t>
            </a:r>
            <a:r>
              <a:rPr sz="2000" spc="-114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қасиеттеріне </a:t>
            </a:r>
            <a:r>
              <a:rPr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ортаның</a:t>
            </a:r>
            <a:r>
              <a:rPr sz="2000" spc="-8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2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pH-</a:t>
            </a:r>
            <a:r>
              <a:rPr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ының</a:t>
            </a:r>
            <a:r>
              <a:rPr sz="2000" spc="-6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әсері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3000" y="751482"/>
            <a:ext cx="5181600" cy="37338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934200" y="2190750"/>
            <a:ext cx="1031875" cy="591829"/>
          </a:xfrm>
          <a:prstGeom prst="rect">
            <a:avLst/>
          </a:prstGeom>
          <a:ln w="25908">
            <a:solidFill>
              <a:srgbClr val="C0504D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95885" marR="89535" indent="184150">
              <a:lnSpc>
                <a:spcPct val="100000"/>
              </a:lnSpc>
              <a:spcBef>
                <a:spcPts val="295"/>
              </a:spcBef>
            </a:pPr>
            <a:r>
              <a:rPr sz="1800" spc="-25" dirty="0">
                <a:latin typeface="Calibri" panose="020F0502020204030204" pitchFamily="34" charset="0"/>
                <a:cs typeface="Calibri" panose="020F0502020204030204" pitchFamily="34" charset="0"/>
              </a:rPr>
              <a:t>ИЭК </a:t>
            </a:r>
            <a:r>
              <a:rPr sz="1800" dirty="0">
                <a:latin typeface="Calibri" panose="020F0502020204030204" pitchFamily="34" charset="0"/>
                <a:cs typeface="Calibri" panose="020F0502020204030204" pitchFamily="34" charset="0"/>
              </a:rPr>
              <a:t>ИЭН</a:t>
            </a:r>
            <a:r>
              <a:rPr sz="1800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dirty="0">
                <a:latin typeface="Calibri" panose="020F0502020204030204" pitchFamily="34" charset="0"/>
                <a:cs typeface="Calibri" panose="020F0502020204030204" pitchFamily="34" charset="0"/>
              </a:rPr>
              <a:t>&lt;</a:t>
            </a:r>
            <a:r>
              <a:rPr sz="1800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spc="-50" dirty="0"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20</a:t>
            </a:fld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8797" y="112217"/>
            <a:ext cx="7788403" cy="32593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16075" marR="5080" indent="-1346200">
              <a:lnSpc>
                <a:spcPct val="100000"/>
              </a:lnSpc>
              <a:spcBef>
                <a:spcPts val="95"/>
              </a:spcBef>
            </a:pPr>
            <a:r>
              <a:rPr sz="2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Негізді</a:t>
            </a:r>
            <a:r>
              <a:rPr sz="2000" spc="-8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k-KZ" sz="2000" spc="-1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АҚ-</a:t>
            </a:r>
            <a:r>
              <a:rPr sz="2000" spc="-1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ның</a:t>
            </a:r>
            <a:r>
              <a:rPr sz="2000" spc="-5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қасиеттеріне </a:t>
            </a:r>
            <a:r>
              <a:rPr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ортаның</a:t>
            </a:r>
            <a:r>
              <a:rPr sz="2000" spc="-8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2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pH-</a:t>
            </a:r>
            <a:r>
              <a:rPr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ының</a:t>
            </a:r>
            <a:r>
              <a:rPr sz="2000" spc="-6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әсері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742950"/>
            <a:ext cx="5638800" cy="35814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400800" y="1962150"/>
            <a:ext cx="1031875" cy="591829"/>
          </a:xfrm>
          <a:prstGeom prst="rect">
            <a:avLst/>
          </a:prstGeom>
          <a:ln w="25907">
            <a:solidFill>
              <a:srgbClr val="C0504D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96520" marR="89535" indent="184150">
              <a:lnSpc>
                <a:spcPct val="100000"/>
              </a:lnSpc>
              <a:spcBef>
                <a:spcPts val="295"/>
              </a:spcBef>
            </a:pPr>
            <a:r>
              <a:rPr sz="1800" spc="-25" dirty="0">
                <a:latin typeface="Calibri" panose="020F0502020204030204" pitchFamily="34" charset="0"/>
                <a:cs typeface="Calibri" panose="020F0502020204030204" pitchFamily="34" charset="0"/>
              </a:rPr>
              <a:t>ИЭК </a:t>
            </a:r>
            <a:r>
              <a:rPr sz="1800" dirty="0">
                <a:latin typeface="Calibri" panose="020F0502020204030204" pitchFamily="34" charset="0"/>
                <a:cs typeface="Calibri" panose="020F0502020204030204" pitchFamily="34" charset="0"/>
              </a:rPr>
              <a:t>ИЭН</a:t>
            </a:r>
            <a:r>
              <a:rPr sz="1800" spc="-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dirty="0"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  <a:r>
              <a:rPr sz="1800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spc="-60" dirty="0"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21</a:t>
            </a:fld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1797" y="448378"/>
            <a:ext cx="6424803" cy="482766"/>
          </a:xfrm>
          <a:prstGeom prst="rect">
            <a:avLst/>
          </a:prstGeom>
        </p:spPr>
        <p:txBody>
          <a:bodyPr vert="horz" wrap="square" lIns="0" tIns="234257" rIns="0" bIns="0" rtlCol="0">
            <a:spAutoFit/>
          </a:bodyPr>
          <a:lstStyle/>
          <a:p>
            <a:pPr marL="9525">
              <a:spcBef>
                <a:spcPts val="86"/>
              </a:spcBef>
            </a:pPr>
            <a:r>
              <a:rPr lang="kk-KZ" sz="1600" spc="-8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sz="1600" spc="-8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Сілтілермен</a:t>
            </a:r>
            <a:r>
              <a:rPr sz="1600" spc="-75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8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әрекеттесуі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039368" y="1203769"/>
            <a:ext cx="1632585" cy="201930"/>
            <a:chOff x="877824" y="1019555"/>
            <a:chExt cx="2176780" cy="269240"/>
          </a:xfrm>
        </p:grpSpPr>
        <p:sp>
          <p:nvSpPr>
            <p:cNvPr id="4" name="object 4"/>
            <p:cNvSpPr/>
            <p:nvPr/>
          </p:nvSpPr>
          <p:spPr>
            <a:xfrm>
              <a:off x="877824" y="1024127"/>
              <a:ext cx="654050" cy="264795"/>
            </a:xfrm>
            <a:custGeom>
              <a:avLst/>
              <a:gdLst/>
              <a:ahLst/>
              <a:cxnLst/>
              <a:rect l="l" t="t" r="r" b="b"/>
              <a:pathLst>
                <a:path w="654050" h="264794">
                  <a:moveTo>
                    <a:pt x="216471" y="0"/>
                  </a:moveTo>
                  <a:lnTo>
                    <a:pt x="147307" y="0"/>
                  </a:lnTo>
                  <a:lnTo>
                    <a:pt x="147307" y="5207"/>
                  </a:lnTo>
                  <a:lnTo>
                    <a:pt x="162013" y="5207"/>
                  </a:lnTo>
                  <a:lnTo>
                    <a:pt x="167728" y="7239"/>
                  </a:lnTo>
                  <a:lnTo>
                    <a:pt x="174078" y="14097"/>
                  </a:lnTo>
                  <a:lnTo>
                    <a:pt x="175437" y="21336"/>
                  </a:lnTo>
                  <a:lnTo>
                    <a:pt x="175437" y="143510"/>
                  </a:lnTo>
                  <a:lnTo>
                    <a:pt x="53949" y="0"/>
                  </a:lnTo>
                  <a:lnTo>
                    <a:pt x="0" y="0"/>
                  </a:lnTo>
                  <a:lnTo>
                    <a:pt x="0" y="5207"/>
                  </a:lnTo>
                  <a:lnTo>
                    <a:pt x="5778" y="5207"/>
                  </a:lnTo>
                  <a:lnTo>
                    <a:pt x="10071" y="5588"/>
                  </a:lnTo>
                  <a:lnTo>
                    <a:pt x="39141" y="25146"/>
                  </a:lnTo>
                  <a:lnTo>
                    <a:pt x="39141" y="168910"/>
                  </a:lnTo>
                  <a:lnTo>
                    <a:pt x="38074" y="175768"/>
                  </a:lnTo>
                  <a:lnTo>
                    <a:pt x="32397" y="183642"/>
                  </a:lnTo>
                  <a:lnTo>
                    <a:pt x="26390" y="186182"/>
                  </a:lnTo>
                  <a:lnTo>
                    <a:pt x="10998" y="186182"/>
                  </a:lnTo>
                  <a:lnTo>
                    <a:pt x="10998" y="191389"/>
                  </a:lnTo>
                  <a:lnTo>
                    <a:pt x="80175" y="191389"/>
                  </a:lnTo>
                  <a:lnTo>
                    <a:pt x="80175" y="186182"/>
                  </a:lnTo>
                  <a:lnTo>
                    <a:pt x="65417" y="186182"/>
                  </a:lnTo>
                  <a:lnTo>
                    <a:pt x="59702" y="184150"/>
                  </a:lnTo>
                  <a:lnTo>
                    <a:pt x="53352" y="177292"/>
                  </a:lnTo>
                  <a:lnTo>
                    <a:pt x="52031" y="169926"/>
                  </a:lnTo>
                  <a:lnTo>
                    <a:pt x="52031" y="40386"/>
                  </a:lnTo>
                  <a:lnTo>
                    <a:pt x="183057" y="194437"/>
                  </a:lnTo>
                  <a:lnTo>
                    <a:pt x="188341" y="194437"/>
                  </a:lnTo>
                  <a:lnTo>
                    <a:pt x="188341" y="22479"/>
                  </a:lnTo>
                  <a:lnTo>
                    <a:pt x="189420" y="15621"/>
                  </a:lnTo>
                  <a:lnTo>
                    <a:pt x="195084" y="7620"/>
                  </a:lnTo>
                  <a:lnTo>
                    <a:pt x="201053" y="5207"/>
                  </a:lnTo>
                  <a:lnTo>
                    <a:pt x="216471" y="5207"/>
                  </a:lnTo>
                  <a:lnTo>
                    <a:pt x="216471" y="0"/>
                  </a:lnTo>
                  <a:close/>
                </a:path>
                <a:path w="654050" h="264794">
                  <a:moveTo>
                    <a:pt x="437388" y="0"/>
                  </a:moveTo>
                  <a:lnTo>
                    <a:pt x="352437" y="0"/>
                  </a:lnTo>
                  <a:lnTo>
                    <a:pt x="352437" y="5207"/>
                  </a:lnTo>
                  <a:lnTo>
                    <a:pt x="364172" y="5207"/>
                  </a:lnTo>
                  <a:lnTo>
                    <a:pt x="368617" y="6350"/>
                  </a:lnTo>
                  <a:lnTo>
                    <a:pt x="375932" y="10287"/>
                  </a:lnTo>
                  <a:lnTo>
                    <a:pt x="377990" y="12319"/>
                  </a:lnTo>
                  <a:lnTo>
                    <a:pt x="380238" y="17780"/>
                  </a:lnTo>
                  <a:lnTo>
                    <a:pt x="380885" y="24257"/>
                  </a:lnTo>
                  <a:lnTo>
                    <a:pt x="380885" y="88773"/>
                  </a:lnTo>
                  <a:lnTo>
                    <a:pt x="288544" y="88773"/>
                  </a:lnTo>
                  <a:lnTo>
                    <a:pt x="288544" y="24638"/>
                  </a:lnTo>
                  <a:lnTo>
                    <a:pt x="305231" y="5207"/>
                  </a:lnTo>
                  <a:lnTo>
                    <a:pt x="317119" y="5207"/>
                  </a:lnTo>
                  <a:lnTo>
                    <a:pt x="317119" y="0"/>
                  </a:lnTo>
                  <a:lnTo>
                    <a:pt x="231952" y="0"/>
                  </a:lnTo>
                  <a:lnTo>
                    <a:pt x="231952" y="5207"/>
                  </a:lnTo>
                  <a:lnTo>
                    <a:pt x="243687" y="5207"/>
                  </a:lnTo>
                  <a:lnTo>
                    <a:pt x="248170" y="6350"/>
                  </a:lnTo>
                  <a:lnTo>
                    <a:pt x="255511" y="10287"/>
                  </a:lnTo>
                  <a:lnTo>
                    <a:pt x="257530" y="12319"/>
                  </a:lnTo>
                  <a:lnTo>
                    <a:pt x="259765" y="17780"/>
                  </a:lnTo>
                  <a:lnTo>
                    <a:pt x="260388" y="24257"/>
                  </a:lnTo>
                  <a:lnTo>
                    <a:pt x="260388" y="168910"/>
                  </a:lnTo>
                  <a:lnTo>
                    <a:pt x="259219" y="176276"/>
                  </a:lnTo>
                  <a:lnTo>
                    <a:pt x="253161" y="183896"/>
                  </a:lnTo>
                  <a:lnTo>
                    <a:pt x="247192" y="186182"/>
                  </a:lnTo>
                  <a:lnTo>
                    <a:pt x="231952" y="186182"/>
                  </a:lnTo>
                  <a:lnTo>
                    <a:pt x="231952" y="191389"/>
                  </a:lnTo>
                  <a:lnTo>
                    <a:pt x="317119" y="191389"/>
                  </a:lnTo>
                  <a:lnTo>
                    <a:pt x="317119" y="186182"/>
                  </a:lnTo>
                  <a:lnTo>
                    <a:pt x="305231" y="186182"/>
                  </a:lnTo>
                  <a:lnTo>
                    <a:pt x="300812" y="185039"/>
                  </a:lnTo>
                  <a:lnTo>
                    <a:pt x="293458" y="181102"/>
                  </a:lnTo>
                  <a:lnTo>
                    <a:pt x="291426" y="179070"/>
                  </a:lnTo>
                  <a:lnTo>
                    <a:pt x="289153" y="173609"/>
                  </a:lnTo>
                  <a:lnTo>
                    <a:pt x="288544" y="167132"/>
                  </a:lnTo>
                  <a:lnTo>
                    <a:pt x="288544" y="99187"/>
                  </a:lnTo>
                  <a:lnTo>
                    <a:pt x="380885" y="99187"/>
                  </a:lnTo>
                  <a:lnTo>
                    <a:pt x="380885" y="168910"/>
                  </a:lnTo>
                  <a:lnTo>
                    <a:pt x="379641" y="176276"/>
                  </a:lnTo>
                  <a:lnTo>
                    <a:pt x="373494" y="183896"/>
                  </a:lnTo>
                  <a:lnTo>
                    <a:pt x="367588" y="186182"/>
                  </a:lnTo>
                  <a:lnTo>
                    <a:pt x="352437" y="186182"/>
                  </a:lnTo>
                  <a:lnTo>
                    <a:pt x="352437" y="191389"/>
                  </a:lnTo>
                  <a:lnTo>
                    <a:pt x="437388" y="191389"/>
                  </a:lnTo>
                  <a:lnTo>
                    <a:pt x="437388" y="186182"/>
                  </a:lnTo>
                  <a:lnTo>
                    <a:pt x="425704" y="186182"/>
                  </a:lnTo>
                  <a:lnTo>
                    <a:pt x="421259" y="185039"/>
                  </a:lnTo>
                  <a:lnTo>
                    <a:pt x="413893" y="181102"/>
                  </a:lnTo>
                  <a:lnTo>
                    <a:pt x="411861" y="179070"/>
                  </a:lnTo>
                  <a:lnTo>
                    <a:pt x="409702" y="173609"/>
                  </a:lnTo>
                  <a:lnTo>
                    <a:pt x="409067" y="167132"/>
                  </a:lnTo>
                  <a:lnTo>
                    <a:pt x="409067" y="24638"/>
                  </a:lnTo>
                  <a:lnTo>
                    <a:pt x="425704" y="5207"/>
                  </a:lnTo>
                  <a:lnTo>
                    <a:pt x="437388" y="5207"/>
                  </a:lnTo>
                  <a:lnTo>
                    <a:pt x="437388" y="0"/>
                  </a:lnTo>
                  <a:close/>
                </a:path>
                <a:path w="654050" h="264794">
                  <a:moveTo>
                    <a:pt x="552450" y="236982"/>
                  </a:moveTo>
                  <a:lnTo>
                    <a:pt x="548386" y="236982"/>
                  </a:lnTo>
                  <a:lnTo>
                    <a:pt x="546481" y="240157"/>
                  </a:lnTo>
                  <a:lnTo>
                    <a:pt x="544322" y="242697"/>
                  </a:lnTo>
                  <a:lnTo>
                    <a:pt x="539115" y="246126"/>
                  </a:lnTo>
                  <a:lnTo>
                    <a:pt x="536321" y="247269"/>
                  </a:lnTo>
                  <a:lnTo>
                    <a:pt x="529971" y="248412"/>
                  </a:lnTo>
                  <a:lnTo>
                    <a:pt x="524510" y="248666"/>
                  </a:lnTo>
                  <a:lnTo>
                    <a:pt x="477901" y="248666"/>
                  </a:lnTo>
                  <a:lnTo>
                    <a:pt x="489712" y="236982"/>
                  </a:lnTo>
                  <a:lnTo>
                    <a:pt x="511810" y="214122"/>
                  </a:lnTo>
                  <a:lnTo>
                    <a:pt x="538099" y="177927"/>
                  </a:lnTo>
                  <a:lnTo>
                    <a:pt x="543433" y="163449"/>
                  </a:lnTo>
                  <a:lnTo>
                    <a:pt x="543433" y="156210"/>
                  </a:lnTo>
                  <a:lnTo>
                    <a:pt x="517779" y="121539"/>
                  </a:lnTo>
                  <a:lnTo>
                    <a:pt x="501142" y="118745"/>
                  </a:lnTo>
                  <a:lnTo>
                    <a:pt x="493014" y="119380"/>
                  </a:lnTo>
                  <a:lnTo>
                    <a:pt x="460756" y="149860"/>
                  </a:lnTo>
                  <a:lnTo>
                    <a:pt x="458851" y="159004"/>
                  </a:lnTo>
                  <a:lnTo>
                    <a:pt x="462788" y="159004"/>
                  </a:lnTo>
                  <a:lnTo>
                    <a:pt x="465582" y="151130"/>
                  </a:lnTo>
                  <a:lnTo>
                    <a:pt x="469900" y="145161"/>
                  </a:lnTo>
                  <a:lnTo>
                    <a:pt x="481457" y="136906"/>
                  </a:lnTo>
                  <a:lnTo>
                    <a:pt x="488061" y="134874"/>
                  </a:lnTo>
                  <a:lnTo>
                    <a:pt x="503428" y="134874"/>
                  </a:lnTo>
                  <a:lnTo>
                    <a:pt x="510286" y="137795"/>
                  </a:lnTo>
                  <a:lnTo>
                    <a:pt x="521843" y="149352"/>
                  </a:lnTo>
                  <a:lnTo>
                    <a:pt x="524637" y="156845"/>
                  </a:lnTo>
                  <a:lnTo>
                    <a:pt x="524637" y="165862"/>
                  </a:lnTo>
                  <a:lnTo>
                    <a:pt x="508889" y="205232"/>
                  </a:lnTo>
                  <a:lnTo>
                    <a:pt x="472440" y="244475"/>
                  </a:lnTo>
                  <a:lnTo>
                    <a:pt x="454533" y="260604"/>
                  </a:lnTo>
                  <a:lnTo>
                    <a:pt x="454533" y="264541"/>
                  </a:lnTo>
                  <a:lnTo>
                    <a:pt x="542036" y="264541"/>
                  </a:lnTo>
                  <a:lnTo>
                    <a:pt x="552450" y="236982"/>
                  </a:lnTo>
                  <a:close/>
                </a:path>
                <a:path w="654050" h="264794">
                  <a:moveTo>
                    <a:pt x="653618" y="115862"/>
                  </a:moveTo>
                  <a:lnTo>
                    <a:pt x="577850" y="115862"/>
                  </a:lnTo>
                  <a:lnTo>
                    <a:pt x="577850" y="137160"/>
                  </a:lnTo>
                  <a:lnTo>
                    <a:pt x="653618" y="137160"/>
                  </a:lnTo>
                  <a:lnTo>
                    <a:pt x="653618" y="11586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54480" y="1019555"/>
              <a:ext cx="178307" cy="20116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55648" y="1024127"/>
              <a:ext cx="320039" cy="26060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103120" y="1138411"/>
              <a:ext cx="73025" cy="22860"/>
            </a:xfrm>
            <a:custGeom>
              <a:avLst/>
              <a:gdLst/>
              <a:ahLst/>
              <a:cxnLst/>
              <a:rect l="l" t="t" r="r" b="b"/>
              <a:pathLst>
                <a:path w="73025" h="22859">
                  <a:moveTo>
                    <a:pt x="72632" y="0"/>
                  </a:moveTo>
                  <a:lnTo>
                    <a:pt x="0" y="0"/>
                  </a:lnTo>
                  <a:lnTo>
                    <a:pt x="0" y="22368"/>
                  </a:lnTo>
                  <a:lnTo>
                    <a:pt x="72632" y="22368"/>
                  </a:lnTo>
                  <a:lnTo>
                    <a:pt x="7263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03704" y="1019555"/>
              <a:ext cx="178307" cy="20116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09444" y="1019555"/>
              <a:ext cx="192024" cy="20116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28900" y="1019555"/>
              <a:ext cx="196595" cy="20116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48356" y="1024127"/>
              <a:ext cx="205739" cy="192024"/>
            </a:xfrm>
            <a:prstGeom prst="rect">
              <a:avLst/>
            </a:prstGeom>
          </p:spPr>
        </p:pic>
      </p:grpSp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856738" y="1175196"/>
            <a:ext cx="120015" cy="113156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3103626" y="1158050"/>
            <a:ext cx="487204" cy="150971"/>
            <a:chOff x="3630167" y="1019555"/>
            <a:chExt cx="649605" cy="201295"/>
          </a:xfrm>
        </p:grpSpPr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630167" y="1019555"/>
              <a:ext cx="420624" cy="20116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073651" y="1024127"/>
              <a:ext cx="205739" cy="192024"/>
            </a:xfrm>
            <a:prstGeom prst="rect">
              <a:avLst/>
            </a:prstGeom>
          </p:spPr>
        </p:pic>
      </p:grpSp>
      <p:sp>
        <p:nvSpPr>
          <p:cNvPr id="16" name="object 16"/>
          <p:cNvSpPr/>
          <p:nvPr/>
        </p:nvSpPr>
        <p:spPr>
          <a:xfrm>
            <a:off x="3707130" y="1158050"/>
            <a:ext cx="603409" cy="112871"/>
          </a:xfrm>
          <a:custGeom>
            <a:avLst/>
            <a:gdLst/>
            <a:ahLst/>
            <a:cxnLst/>
            <a:rect l="l" t="t" r="r" b="b"/>
            <a:pathLst>
              <a:path w="804545" h="150494">
                <a:moveTo>
                  <a:pt x="538226" y="114300"/>
                </a:moveTo>
                <a:lnTo>
                  <a:pt x="533796" y="120648"/>
                </a:lnTo>
                <a:lnTo>
                  <a:pt x="530410" y="124841"/>
                </a:lnTo>
                <a:lnTo>
                  <a:pt x="529844" y="125603"/>
                </a:lnTo>
                <a:lnTo>
                  <a:pt x="526592" y="129667"/>
                </a:lnTo>
                <a:lnTo>
                  <a:pt x="526195" y="130048"/>
                </a:lnTo>
                <a:lnTo>
                  <a:pt x="525272" y="131064"/>
                </a:lnTo>
                <a:lnTo>
                  <a:pt x="537463" y="150368"/>
                </a:lnTo>
                <a:lnTo>
                  <a:pt x="537749" y="150368"/>
                </a:lnTo>
                <a:lnTo>
                  <a:pt x="540131" y="149733"/>
                </a:lnTo>
                <a:lnTo>
                  <a:pt x="548513" y="147828"/>
                </a:lnTo>
                <a:lnTo>
                  <a:pt x="577469" y="140589"/>
                </a:lnTo>
                <a:lnTo>
                  <a:pt x="596900" y="136017"/>
                </a:lnTo>
                <a:lnTo>
                  <a:pt x="620596" y="130048"/>
                </a:lnTo>
                <a:lnTo>
                  <a:pt x="634813" y="126619"/>
                </a:lnTo>
                <a:lnTo>
                  <a:pt x="534670" y="126619"/>
                </a:lnTo>
                <a:lnTo>
                  <a:pt x="537633" y="125984"/>
                </a:lnTo>
                <a:lnTo>
                  <a:pt x="538226" y="125984"/>
                </a:lnTo>
                <a:lnTo>
                  <a:pt x="538226" y="114300"/>
                </a:lnTo>
                <a:close/>
              </a:path>
              <a:path w="804545" h="150494">
                <a:moveTo>
                  <a:pt x="545464" y="102489"/>
                </a:moveTo>
                <a:lnTo>
                  <a:pt x="542376" y="107823"/>
                </a:lnTo>
                <a:lnTo>
                  <a:pt x="540385" y="111379"/>
                </a:lnTo>
                <a:lnTo>
                  <a:pt x="540106" y="111796"/>
                </a:lnTo>
                <a:lnTo>
                  <a:pt x="539821" y="112141"/>
                </a:lnTo>
                <a:lnTo>
                  <a:pt x="538226" y="114300"/>
                </a:lnTo>
                <a:lnTo>
                  <a:pt x="538226" y="125984"/>
                </a:lnTo>
                <a:lnTo>
                  <a:pt x="537972" y="125984"/>
                </a:lnTo>
                <a:lnTo>
                  <a:pt x="534670" y="126619"/>
                </a:lnTo>
                <a:lnTo>
                  <a:pt x="634813" y="126619"/>
                </a:lnTo>
                <a:lnTo>
                  <a:pt x="642184" y="124841"/>
                </a:lnTo>
                <a:lnTo>
                  <a:pt x="542417" y="124841"/>
                </a:lnTo>
                <a:lnTo>
                  <a:pt x="546100" y="123952"/>
                </a:lnTo>
                <a:lnTo>
                  <a:pt x="546100" y="103251"/>
                </a:lnTo>
                <a:lnTo>
                  <a:pt x="545211" y="103251"/>
                </a:lnTo>
                <a:lnTo>
                  <a:pt x="545464" y="102489"/>
                </a:lnTo>
                <a:close/>
              </a:path>
              <a:path w="804545" h="150494">
                <a:moveTo>
                  <a:pt x="795655" y="64389"/>
                </a:moveTo>
                <a:lnTo>
                  <a:pt x="793496" y="64389"/>
                </a:lnTo>
                <a:lnTo>
                  <a:pt x="793496" y="65024"/>
                </a:lnTo>
                <a:lnTo>
                  <a:pt x="0" y="65024"/>
                </a:lnTo>
                <a:lnTo>
                  <a:pt x="0" y="88392"/>
                </a:lnTo>
                <a:lnTo>
                  <a:pt x="551688" y="88392"/>
                </a:lnTo>
                <a:lnTo>
                  <a:pt x="550163" y="93091"/>
                </a:lnTo>
                <a:lnTo>
                  <a:pt x="546100" y="101600"/>
                </a:lnTo>
                <a:lnTo>
                  <a:pt x="546100" y="123952"/>
                </a:lnTo>
                <a:lnTo>
                  <a:pt x="542417" y="124841"/>
                </a:lnTo>
                <a:lnTo>
                  <a:pt x="642184" y="124841"/>
                </a:lnTo>
                <a:lnTo>
                  <a:pt x="665352" y="119253"/>
                </a:lnTo>
                <a:lnTo>
                  <a:pt x="665607" y="119253"/>
                </a:lnTo>
                <a:lnTo>
                  <a:pt x="753618" y="97917"/>
                </a:lnTo>
                <a:lnTo>
                  <a:pt x="782574" y="90551"/>
                </a:lnTo>
                <a:lnTo>
                  <a:pt x="786352" y="89662"/>
                </a:lnTo>
                <a:lnTo>
                  <a:pt x="786722" y="89662"/>
                </a:lnTo>
                <a:lnTo>
                  <a:pt x="790575" y="88773"/>
                </a:lnTo>
                <a:lnTo>
                  <a:pt x="795612" y="88773"/>
                </a:lnTo>
                <a:lnTo>
                  <a:pt x="799211" y="86614"/>
                </a:lnTo>
                <a:lnTo>
                  <a:pt x="799973" y="86487"/>
                </a:lnTo>
                <a:lnTo>
                  <a:pt x="800226" y="86106"/>
                </a:lnTo>
                <a:lnTo>
                  <a:pt x="800735" y="85725"/>
                </a:lnTo>
                <a:lnTo>
                  <a:pt x="800988" y="84836"/>
                </a:lnTo>
                <a:lnTo>
                  <a:pt x="804037" y="80010"/>
                </a:lnTo>
                <a:lnTo>
                  <a:pt x="803275" y="76581"/>
                </a:lnTo>
                <a:lnTo>
                  <a:pt x="804037" y="73152"/>
                </a:lnTo>
                <a:lnTo>
                  <a:pt x="800988" y="68326"/>
                </a:lnTo>
                <a:lnTo>
                  <a:pt x="800735" y="67310"/>
                </a:lnTo>
                <a:lnTo>
                  <a:pt x="800226" y="67056"/>
                </a:lnTo>
                <a:lnTo>
                  <a:pt x="799973" y="66675"/>
                </a:lnTo>
                <a:lnTo>
                  <a:pt x="799416" y="66675"/>
                </a:lnTo>
                <a:lnTo>
                  <a:pt x="796749" y="65024"/>
                </a:lnTo>
                <a:lnTo>
                  <a:pt x="795655" y="64389"/>
                </a:lnTo>
                <a:close/>
              </a:path>
              <a:path w="804545" h="150494">
                <a:moveTo>
                  <a:pt x="546100" y="101600"/>
                </a:moveTo>
                <a:lnTo>
                  <a:pt x="545211" y="103251"/>
                </a:lnTo>
                <a:lnTo>
                  <a:pt x="546100" y="103251"/>
                </a:lnTo>
                <a:lnTo>
                  <a:pt x="546100" y="101600"/>
                </a:lnTo>
                <a:close/>
              </a:path>
              <a:path w="804545" h="150494">
                <a:moveTo>
                  <a:pt x="795612" y="88773"/>
                </a:moveTo>
                <a:lnTo>
                  <a:pt x="790575" y="88773"/>
                </a:lnTo>
                <a:lnTo>
                  <a:pt x="794131" y="89662"/>
                </a:lnTo>
                <a:lnTo>
                  <a:pt x="795612" y="88773"/>
                </a:lnTo>
                <a:close/>
              </a:path>
              <a:path w="804545" h="150494">
                <a:moveTo>
                  <a:pt x="549593" y="57880"/>
                </a:moveTo>
                <a:lnTo>
                  <a:pt x="549652" y="58281"/>
                </a:lnTo>
                <a:lnTo>
                  <a:pt x="551899" y="65024"/>
                </a:lnTo>
                <a:lnTo>
                  <a:pt x="793496" y="65024"/>
                </a:lnTo>
                <a:lnTo>
                  <a:pt x="793496" y="64389"/>
                </a:lnTo>
                <a:lnTo>
                  <a:pt x="795655" y="64389"/>
                </a:lnTo>
                <a:lnTo>
                  <a:pt x="795437" y="64262"/>
                </a:lnTo>
                <a:lnTo>
                  <a:pt x="790701" y="64262"/>
                </a:lnTo>
                <a:lnTo>
                  <a:pt x="787400" y="63500"/>
                </a:lnTo>
                <a:lnTo>
                  <a:pt x="787701" y="63500"/>
                </a:lnTo>
                <a:lnTo>
                  <a:pt x="782701" y="62357"/>
                </a:lnTo>
                <a:lnTo>
                  <a:pt x="782447" y="62357"/>
                </a:lnTo>
                <a:lnTo>
                  <a:pt x="770620" y="59309"/>
                </a:lnTo>
                <a:lnTo>
                  <a:pt x="550290" y="59309"/>
                </a:lnTo>
                <a:lnTo>
                  <a:pt x="549593" y="57880"/>
                </a:lnTo>
                <a:close/>
              </a:path>
              <a:path w="804545" h="150494">
                <a:moveTo>
                  <a:pt x="794131" y="63500"/>
                </a:moveTo>
                <a:lnTo>
                  <a:pt x="790701" y="64262"/>
                </a:lnTo>
                <a:lnTo>
                  <a:pt x="795437" y="64262"/>
                </a:lnTo>
                <a:lnTo>
                  <a:pt x="794131" y="63500"/>
                </a:lnTo>
                <a:close/>
              </a:path>
              <a:path w="804545" h="150494">
                <a:moveTo>
                  <a:pt x="534035" y="5080"/>
                </a:moveTo>
                <a:lnTo>
                  <a:pt x="524763" y="18669"/>
                </a:lnTo>
                <a:lnTo>
                  <a:pt x="526389" y="20574"/>
                </a:lnTo>
                <a:lnTo>
                  <a:pt x="530859" y="26161"/>
                </a:lnTo>
                <a:lnTo>
                  <a:pt x="534343" y="31039"/>
                </a:lnTo>
                <a:lnTo>
                  <a:pt x="534727" y="31458"/>
                </a:lnTo>
                <a:lnTo>
                  <a:pt x="535471" y="32617"/>
                </a:lnTo>
                <a:lnTo>
                  <a:pt x="535787" y="33060"/>
                </a:lnTo>
                <a:lnTo>
                  <a:pt x="540167" y="39678"/>
                </a:lnTo>
                <a:lnTo>
                  <a:pt x="540039" y="39678"/>
                </a:lnTo>
                <a:lnTo>
                  <a:pt x="544410" y="47268"/>
                </a:lnTo>
                <a:lnTo>
                  <a:pt x="549602" y="57880"/>
                </a:lnTo>
                <a:lnTo>
                  <a:pt x="549730" y="58281"/>
                </a:lnTo>
                <a:lnTo>
                  <a:pt x="550290" y="59309"/>
                </a:lnTo>
                <a:lnTo>
                  <a:pt x="770359" y="59309"/>
                </a:lnTo>
                <a:lnTo>
                  <a:pt x="734440" y="49911"/>
                </a:lnTo>
                <a:lnTo>
                  <a:pt x="734187" y="49911"/>
                </a:lnTo>
                <a:lnTo>
                  <a:pt x="712470" y="44577"/>
                </a:lnTo>
                <a:lnTo>
                  <a:pt x="712724" y="44577"/>
                </a:lnTo>
                <a:lnTo>
                  <a:pt x="708279" y="43434"/>
                </a:lnTo>
                <a:lnTo>
                  <a:pt x="708151" y="43434"/>
                </a:lnTo>
                <a:lnTo>
                  <a:pt x="693399" y="39678"/>
                </a:lnTo>
                <a:lnTo>
                  <a:pt x="540209" y="39678"/>
                </a:lnTo>
                <a:lnTo>
                  <a:pt x="539496" y="38989"/>
                </a:lnTo>
                <a:lnTo>
                  <a:pt x="690689" y="38989"/>
                </a:lnTo>
                <a:lnTo>
                  <a:pt x="630564" y="23622"/>
                </a:lnTo>
                <a:lnTo>
                  <a:pt x="534035" y="23622"/>
                </a:lnTo>
                <a:lnTo>
                  <a:pt x="531622" y="22987"/>
                </a:lnTo>
                <a:lnTo>
                  <a:pt x="534035" y="22987"/>
                </a:lnTo>
                <a:lnTo>
                  <a:pt x="534035" y="5080"/>
                </a:lnTo>
                <a:close/>
              </a:path>
              <a:path w="804545" h="150494">
                <a:moveTo>
                  <a:pt x="534035" y="22987"/>
                </a:moveTo>
                <a:lnTo>
                  <a:pt x="531622" y="22987"/>
                </a:lnTo>
                <a:lnTo>
                  <a:pt x="532384" y="23114"/>
                </a:lnTo>
                <a:lnTo>
                  <a:pt x="534035" y="23622"/>
                </a:lnTo>
                <a:lnTo>
                  <a:pt x="534035" y="22987"/>
                </a:lnTo>
                <a:close/>
              </a:path>
              <a:path w="804545" h="150494">
                <a:moveTo>
                  <a:pt x="537463" y="0"/>
                </a:moveTo>
                <a:lnTo>
                  <a:pt x="534035" y="5080"/>
                </a:lnTo>
                <a:lnTo>
                  <a:pt x="534035" y="23622"/>
                </a:lnTo>
                <a:lnTo>
                  <a:pt x="630564" y="23622"/>
                </a:lnTo>
                <a:lnTo>
                  <a:pt x="618744" y="20574"/>
                </a:lnTo>
                <a:lnTo>
                  <a:pt x="597026" y="15240"/>
                </a:lnTo>
                <a:lnTo>
                  <a:pt x="597265" y="15240"/>
                </a:lnTo>
                <a:lnTo>
                  <a:pt x="561339" y="5969"/>
                </a:lnTo>
                <a:lnTo>
                  <a:pt x="560929" y="5969"/>
                </a:lnTo>
                <a:lnTo>
                  <a:pt x="554227" y="4191"/>
                </a:lnTo>
                <a:lnTo>
                  <a:pt x="544322" y="1778"/>
                </a:lnTo>
                <a:lnTo>
                  <a:pt x="540638" y="762"/>
                </a:lnTo>
                <a:lnTo>
                  <a:pt x="5374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7"/>
          <p:cNvGrpSpPr/>
          <p:nvPr/>
        </p:nvGrpSpPr>
        <p:grpSpPr>
          <a:xfrm>
            <a:off x="4427220" y="1158049"/>
            <a:ext cx="1635919" cy="201930"/>
            <a:chOff x="5394959" y="1019555"/>
            <a:chExt cx="2181225" cy="269240"/>
          </a:xfrm>
        </p:grpSpPr>
        <p:sp>
          <p:nvSpPr>
            <p:cNvPr id="18" name="object 18"/>
            <p:cNvSpPr/>
            <p:nvPr/>
          </p:nvSpPr>
          <p:spPr>
            <a:xfrm>
              <a:off x="5394960" y="1024127"/>
              <a:ext cx="649605" cy="264795"/>
            </a:xfrm>
            <a:custGeom>
              <a:avLst/>
              <a:gdLst/>
              <a:ahLst/>
              <a:cxnLst/>
              <a:rect l="l" t="t" r="r" b="b"/>
              <a:pathLst>
                <a:path w="649604" h="264794">
                  <a:moveTo>
                    <a:pt x="214884" y="0"/>
                  </a:moveTo>
                  <a:lnTo>
                    <a:pt x="146304" y="0"/>
                  </a:lnTo>
                  <a:lnTo>
                    <a:pt x="146304" y="5207"/>
                  </a:lnTo>
                  <a:lnTo>
                    <a:pt x="160909" y="5207"/>
                  </a:lnTo>
                  <a:lnTo>
                    <a:pt x="166497" y="7239"/>
                  </a:lnTo>
                  <a:lnTo>
                    <a:pt x="172974" y="14097"/>
                  </a:lnTo>
                  <a:lnTo>
                    <a:pt x="174244" y="21336"/>
                  </a:lnTo>
                  <a:lnTo>
                    <a:pt x="174244" y="143510"/>
                  </a:lnTo>
                  <a:lnTo>
                    <a:pt x="53467" y="0"/>
                  </a:lnTo>
                  <a:lnTo>
                    <a:pt x="0" y="0"/>
                  </a:lnTo>
                  <a:lnTo>
                    <a:pt x="0" y="5207"/>
                  </a:lnTo>
                  <a:lnTo>
                    <a:pt x="5588" y="5207"/>
                  </a:lnTo>
                  <a:lnTo>
                    <a:pt x="10033" y="5588"/>
                  </a:lnTo>
                  <a:lnTo>
                    <a:pt x="38862" y="25146"/>
                  </a:lnTo>
                  <a:lnTo>
                    <a:pt x="38862" y="168910"/>
                  </a:lnTo>
                  <a:lnTo>
                    <a:pt x="37846" y="175768"/>
                  </a:lnTo>
                  <a:lnTo>
                    <a:pt x="32258" y="183642"/>
                  </a:lnTo>
                  <a:lnTo>
                    <a:pt x="26035" y="186182"/>
                  </a:lnTo>
                  <a:lnTo>
                    <a:pt x="11049" y="186182"/>
                  </a:lnTo>
                  <a:lnTo>
                    <a:pt x="11049" y="191389"/>
                  </a:lnTo>
                  <a:lnTo>
                    <a:pt x="79502" y="191389"/>
                  </a:lnTo>
                  <a:lnTo>
                    <a:pt x="79502" y="186182"/>
                  </a:lnTo>
                  <a:lnTo>
                    <a:pt x="65024" y="186182"/>
                  </a:lnTo>
                  <a:lnTo>
                    <a:pt x="59309" y="184150"/>
                  </a:lnTo>
                  <a:lnTo>
                    <a:pt x="52959" y="177292"/>
                  </a:lnTo>
                  <a:lnTo>
                    <a:pt x="51689" y="169926"/>
                  </a:lnTo>
                  <a:lnTo>
                    <a:pt x="51689" y="40386"/>
                  </a:lnTo>
                  <a:lnTo>
                    <a:pt x="181864" y="194437"/>
                  </a:lnTo>
                  <a:lnTo>
                    <a:pt x="187071" y="194437"/>
                  </a:lnTo>
                  <a:lnTo>
                    <a:pt x="187071" y="22479"/>
                  </a:lnTo>
                  <a:lnTo>
                    <a:pt x="188087" y="15621"/>
                  </a:lnTo>
                  <a:lnTo>
                    <a:pt x="193675" y="7620"/>
                  </a:lnTo>
                  <a:lnTo>
                    <a:pt x="199517" y="5207"/>
                  </a:lnTo>
                  <a:lnTo>
                    <a:pt x="214884" y="5207"/>
                  </a:lnTo>
                  <a:lnTo>
                    <a:pt x="214884" y="0"/>
                  </a:lnTo>
                  <a:close/>
                </a:path>
                <a:path w="649604" h="264794">
                  <a:moveTo>
                    <a:pt x="434467" y="0"/>
                  </a:moveTo>
                  <a:lnTo>
                    <a:pt x="350012" y="0"/>
                  </a:lnTo>
                  <a:lnTo>
                    <a:pt x="350012" y="5207"/>
                  </a:lnTo>
                  <a:lnTo>
                    <a:pt x="361569" y="5207"/>
                  </a:lnTo>
                  <a:lnTo>
                    <a:pt x="366141" y="6350"/>
                  </a:lnTo>
                  <a:lnTo>
                    <a:pt x="373253" y="10287"/>
                  </a:lnTo>
                  <a:lnTo>
                    <a:pt x="375285" y="12319"/>
                  </a:lnTo>
                  <a:lnTo>
                    <a:pt x="377571" y="17780"/>
                  </a:lnTo>
                  <a:lnTo>
                    <a:pt x="378079" y="24257"/>
                  </a:lnTo>
                  <a:lnTo>
                    <a:pt x="378079" y="88773"/>
                  </a:lnTo>
                  <a:lnTo>
                    <a:pt x="286512" y="88773"/>
                  </a:lnTo>
                  <a:lnTo>
                    <a:pt x="286512" y="24638"/>
                  </a:lnTo>
                  <a:lnTo>
                    <a:pt x="303149" y="5207"/>
                  </a:lnTo>
                  <a:lnTo>
                    <a:pt x="314960" y="5207"/>
                  </a:lnTo>
                  <a:lnTo>
                    <a:pt x="314960" y="0"/>
                  </a:lnTo>
                  <a:lnTo>
                    <a:pt x="230251" y="0"/>
                  </a:lnTo>
                  <a:lnTo>
                    <a:pt x="230251" y="5207"/>
                  </a:lnTo>
                  <a:lnTo>
                    <a:pt x="242062" y="5207"/>
                  </a:lnTo>
                  <a:lnTo>
                    <a:pt x="246380" y="6350"/>
                  </a:lnTo>
                  <a:lnTo>
                    <a:pt x="253746" y="10287"/>
                  </a:lnTo>
                  <a:lnTo>
                    <a:pt x="255524" y="12319"/>
                  </a:lnTo>
                  <a:lnTo>
                    <a:pt x="257937" y="17780"/>
                  </a:lnTo>
                  <a:lnTo>
                    <a:pt x="258699" y="24257"/>
                  </a:lnTo>
                  <a:lnTo>
                    <a:pt x="258699" y="168910"/>
                  </a:lnTo>
                  <a:lnTo>
                    <a:pt x="257429" y="176276"/>
                  </a:lnTo>
                  <a:lnTo>
                    <a:pt x="251460" y="183896"/>
                  </a:lnTo>
                  <a:lnTo>
                    <a:pt x="245364" y="186182"/>
                  </a:lnTo>
                  <a:lnTo>
                    <a:pt x="230251" y="186182"/>
                  </a:lnTo>
                  <a:lnTo>
                    <a:pt x="230251" y="191389"/>
                  </a:lnTo>
                  <a:lnTo>
                    <a:pt x="314960" y="191389"/>
                  </a:lnTo>
                  <a:lnTo>
                    <a:pt x="314960" y="186182"/>
                  </a:lnTo>
                  <a:lnTo>
                    <a:pt x="303149" y="186182"/>
                  </a:lnTo>
                  <a:lnTo>
                    <a:pt x="298577" y="185039"/>
                  </a:lnTo>
                  <a:lnTo>
                    <a:pt x="291465" y="181102"/>
                  </a:lnTo>
                  <a:lnTo>
                    <a:pt x="289306" y="179070"/>
                  </a:lnTo>
                  <a:lnTo>
                    <a:pt x="287020" y="173609"/>
                  </a:lnTo>
                  <a:lnTo>
                    <a:pt x="286512" y="167132"/>
                  </a:lnTo>
                  <a:lnTo>
                    <a:pt x="286512" y="99187"/>
                  </a:lnTo>
                  <a:lnTo>
                    <a:pt x="378079" y="99187"/>
                  </a:lnTo>
                  <a:lnTo>
                    <a:pt x="378079" y="168910"/>
                  </a:lnTo>
                  <a:lnTo>
                    <a:pt x="377063" y="176276"/>
                  </a:lnTo>
                  <a:lnTo>
                    <a:pt x="370967" y="183896"/>
                  </a:lnTo>
                  <a:lnTo>
                    <a:pt x="365125" y="186182"/>
                  </a:lnTo>
                  <a:lnTo>
                    <a:pt x="350012" y="186182"/>
                  </a:lnTo>
                  <a:lnTo>
                    <a:pt x="350012" y="191389"/>
                  </a:lnTo>
                  <a:lnTo>
                    <a:pt x="434467" y="191389"/>
                  </a:lnTo>
                  <a:lnTo>
                    <a:pt x="434467" y="186182"/>
                  </a:lnTo>
                  <a:lnTo>
                    <a:pt x="422656" y="186182"/>
                  </a:lnTo>
                  <a:lnTo>
                    <a:pt x="418338" y="185039"/>
                  </a:lnTo>
                  <a:lnTo>
                    <a:pt x="410845" y="181102"/>
                  </a:lnTo>
                  <a:lnTo>
                    <a:pt x="409067" y="179070"/>
                  </a:lnTo>
                  <a:lnTo>
                    <a:pt x="406781" y="173609"/>
                  </a:lnTo>
                  <a:lnTo>
                    <a:pt x="406019" y="167132"/>
                  </a:lnTo>
                  <a:lnTo>
                    <a:pt x="406019" y="24638"/>
                  </a:lnTo>
                  <a:lnTo>
                    <a:pt x="422656" y="5207"/>
                  </a:lnTo>
                  <a:lnTo>
                    <a:pt x="434467" y="5207"/>
                  </a:lnTo>
                  <a:lnTo>
                    <a:pt x="434467" y="0"/>
                  </a:lnTo>
                  <a:close/>
                </a:path>
                <a:path w="649604" h="264794">
                  <a:moveTo>
                    <a:pt x="548513" y="237109"/>
                  </a:moveTo>
                  <a:lnTo>
                    <a:pt x="544703" y="237109"/>
                  </a:lnTo>
                  <a:lnTo>
                    <a:pt x="542671" y="240157"/>
                  </a:lnTo>
                  <a:lnTo>
                    <a:pt x="540639" y="242697"/>
                  </a:lnTo>
                  <a:lnTo>
                    <a:pt x="535432" y="246126"/>
                  </a:lnTo>
                  <a:lnTo>
                    <a:pt x="532638" y="247269"/>
                  </a:lnTo>
                  <a:lnTo>
                    <a:pt x="526288" y="248412"/>
                  </a:lnTo>
                  <a:lnTo>
                    <a:pt x="520954" y="248666"/>
                  </a:lnTo>
                  <a:lnTo>
                    <a:pt x="474599" y="248666"/>
                  </a:lnTo>
                  <a:lnTo>
                    <a:pt x="479171" y="244221"/>
                  </a:lnTo>
                  <a:lnTo>
                    <a:pt x="508381" y="214122"/>
                  </a:lnTo>
                  <a:lnTo>
                    <a:pt x="534416" y="177927"/>
                  </a:lnTo>
                  <a:lnTo>
                    <a:pt x="539623" y="163449"/>
                  </a:lnTo>
                  <a:lnTo>
                    <a:pt x="539623" y="156210"/>
                  </a:lnTo>
                  <a:lnTo>
                    <a:pt x="514096" y="121539"/>
                  </a:lnTo>
                  <a:lnTo>
                    <a:pt x="497586" y="118745"/>
                  </a:lnTo>
                  <a:lnTo>
                    <a:pt x="489585" y="119380"/>
                  </a:lnTo>
                  <a:lnTo>
                    <a:pt x="457581" y="149860"/>
                  </a:lnTo>
                  <a:lnTo>
                    <a:pt x="455676" y="159004"/>
                  </a:lnTo>
                  <a:lnTo>
                    <a:pt x="459486" y="159004"/>
                  </a:lnTo>
                  <a:lnTo>
                    <a:pt x="462280" y="151130"/>
                  </a:lnTo>
                  <a:lnTo>
                    <a:pt x="466598" y="145161"/>
                  </a:lnTo>
                  <a:lnTo>
                    <a:pt x="478155" y="136906"/>
                  </a:lnTo>
                  <a:lnTo>
                    <a:pt x="484505" y="134874"/>
                  </a:lnTo>
                  <a:lnTo>
                    <a:pt x="499872" y="134874"/>
                  </a:lnTo>
                  <a:lnTo>
                    <a:pt x="506603" y="137795"/>
                  </a:lnTo>
                  <a:lnTo>
                    <a:pt x="518033" y="149352"/>
                  </a:lnTo>
                  <a:lnTo>
                    <a:pt x="520954" y="156845"/>
                  </a:lnTo>
                  <a:lnTo>
                    <a:pt x="520954" y="165862"/>
                  </a:lnTo>
                  <a:lnTo>
                    <a:pt x="505333" y="205232"/>
                  </a:lnTo>
                  <a:lnTo>
                    <a:pt x="469011" y="244475"/>
                  </a:lnTo>
                  <a:lnTo>
                    <a:pt x="451358" y="260604"/>
                  </a:lnTo>
                  <a:lnTo>
                    <a:pt x="451358" y="264541"/>
                  </a:lnTo>
                  <a:lnTo>
                    <a:pt x="538353" y="264541"/>
                  </a:lnTo>
                  <a:lnTo>
                    <a:pt x="548513" y="237109"/>
                  </a:lnTo>
                  <a:close/>
                </a:path>
                <a:path w="649604" h="264794">
                  <a:moveTo>
                    <a:pt x="649160" y="115862"/>
                  </a:moveTo>
                  <a:lnTo>
                    <a:pt x="573913" y="115862"/>
                  </a:lnTo>
                  <a:lnTo>
                    <a:pt x="573913" y="137160"/>
                  </a:lnTo>
                  <a:lnTo>
                    <a:pt x="649160" y="137160"/>
                  </a:lnTo>
                  <a:lnTo>
                    <a:pt x="649160" y="11586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071615" y="1019555"/>
              <a:ext cx="178308" cy="20116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272783" y="1024127"/>
              <a:ext cx="320039" cy="260603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6615683" y="1138411"/>
              <a:ext cx="77470" cy="22860"/>
            </a:xfrm>
            <a:custGeom>
              <a:avLst/>
              <a:gdLst/>
              <a:ahLst/>
              <a:cxnLst/>
              <a:rect l="l" t="t" r="r" b="b"/>
              <a:pathLst>
                <a:path w="77470" h="22859">
                  <a:moveTo>
                    <a:pt x="77171" y="0"/>
                  </a:moveTo>
                  <a:lnTo>
                    <a:pt x="0" y="0"/>
                  </a:lnTo>
                  <a:lnTo>
                    <a:pt x="0" y="22368"/>
                  </a:lnTo>
                  <a:lnTo>
                    <a:pt x="77171" y="22368"/>
                  </a:lnTo>
                  <a:lnTo>
                    <a:pt x="7717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716267" y="1019555"/>
              <a:ext cx="178307" cy="20116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922007" y="1019555"/>
              <a:ext cx="196596" cy="201167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146035" y="1019555"/>
              <a:ext cx="192024" cy="20116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360919" y="1024127"/>
              <a:ext cx="214883" cy="192024"/>
            </a:xfrm>
            <a:prstGeom prst="rect">
              <a:avLst/>
            </a:prstGeom>
          </p:spPr>
        </p:pic>
      </p:grpSp>
      <p:pic>
        <p:nvPicPr>
          <p:cNvPr id="26" name="object 26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244589" y="1175196"/>
            <a:ext cx="116586" cy="113156"/>
          </a:xfrm>
          <a:prstGeom prst="rect">
            <a:avLst/>
          </a:prstGeom>
        </p:spPr>
      </p:pic>
      <p:grpSp>
        <p:nvGrpSpPr>
          <p:cNvPr id="27" name="object 27"/>
          <p:cNvGrpSpPr/>
          <p:nvPr/>
        </p:nvGrpSpPr>
        <p:grpSpPr>
          <a:xfrm>
            <a:off x="6488048" y="1158049"/>
            <a:ext cx="404813" cy="199073"/>
            <a:chOff x="8142731" y="1019555"/>
            <a:chExt cx="539750" cy="265430"/>
          </a:xfrm>
        </p:grpSpPr>
        <p:pic>
          <p:nvPicPr>
            <p:cNvPr id="28" name="object 2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142731" y="1024127"/>
              <a:ext cx="320040" cy="260603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490203" y="1019555"/>
              <a:ext cx="192024" cy="201167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685800" y="1915632"/>
            <a:ext cx="3151175" cy="257281"/>
          </a:xfrm>
          <a:prstGeom prst="rect">
            <a:avLst/>
          </a:prstGeom>
        </p:spPr>
        <p:txBody>
          <a:bodyPr vert="horz" wrap="square" lIns="0" tIns="10953" rIns="0" bIns="0" rtlCol="0">
            <a:spAutoFit/>
          </a:bodyPr>
          <a:lstStyle/>
          <a:p>
            <a:pPr marL="9525">
              <a:spcBef>
                <a:spcPts val="86"/>
              </a:spcBef>
            </a:pPr>
            <a:r>
              <a:rPr lang="kk-KZ" sz="16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sz="16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sz="1600" b="1" spc="8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spc="-15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Қышқылдармен</a:t>
            </a:r>
            <a:r>
              <a:rPr sz="1600" b="1" spc="-75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spc="-8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әрекеттесуі</a:t>
            </a:r>
            <a:endParaRPr sz="16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1042339" y="2339818"/>
            <a:ext cx="1628775" cy="195739"/>
            <a:chOff x="950975" y="2244851"/>
            <a:chExt cx="2171700" cy="260985"/>
          </a:xfrm>
        </p:grpSpPr>
        <p:sp>
          <p:nvSpPr>
            <p:cNvPr id="32" name="object 32"/>
            <p:cNvSpPr/>
            <p:nvPr/>
          </p:nvSpPr>
          <p:spPr>
            <a:xfrm>
              <a:off x="950976" y="2244851"/>
              <a:ext cx="648970" cy="260350"/>
            </a:xfrm>
            <a:custGeom>
              <a:avLst/>
              <a:gdLst/>
              <a:ahLst/>
              <a:cxnLst/>
              <a:rect l="l" t="t" r="r" b="b"/>
              <a:pathLst>
                <a:path w="648969" h="260350">
                  <a:moveTo>
                    <a:pt x="214845" y="0"/>
                  </a:moveTo>
                  <a:lnTo>
                    <a:pt x="146189" y="0"/>
                  </a:lnTo>
                  <a:lnTo>
                    <a:pt x="146189" y="5207"/>
                  </a:lnTo>
                  <a:lnTo>
                    <a:pt x="160794" y="5207"/>
                  </a:lnTo>
                  <a:lnTo>
                    <a:pt x="166458" y="7112"/>
                  </a:lnTo>
                  <a:lnTo>
                    <a:pt x="172758" y="13843"/>
                  </a:lnTo>
                  <a:lnTo>
                    <a:pt x="174129" y="21082"/>
                  </a:lnTo>
                  <a:lnTo>
                    <a:pt x="174129" y="141097"/>
                  </a:lnTo>
                  <a:lnTo>
                    <a:pt x="53530" y="0"/>
                  </a:lnTo>
                  <a:lnTo>
                    <a:pt x="0" y="0"/>
                  </a:lnTo>
                  <a:lnTo>
                    <a:pt x="0" y="5207"/>
                  </a:lnTo>
                  <a:lnTo>
                    <a:pt x="5727" y="5207"/>
                  </a:lnTo>
                  <a:lnTo>
                    <a:pt x="9994" y="5588"/>
                  </a:lnTo>
                  <a:lnTo>
                    <a:pt x="38836" y="24765"/>
                  </a:lnTo>
                  <a:lnTo>
                    <a:pt x="38836" y="166116"/>
                  </a:lnTo>
                  <a:lnTo>
                    <a:pt x="37769" y="172847"/>
                  </a:lnTo>
                  <a:lnTo>
                    <a:pt x="32143" y="180594"/>
                  </a:lnTo>
                  <a:lnTo>
                    <a:pt x="26187" y="183007"/>
                  </a:lnTo>
                  <a:lnTo>
                    <a:pt x="10909" y="183007"/>
                  </a:lnTo>
                  <a:lnTo>
                    <a:pt x="10909" y="188087"/>
                  </a:lnTo>
                  <a:lnTo>
                    <a:pt x="79578" y="188087"/>
                  </a:lnTo>
                  <a:lnTo>
                    <a:pt x="79578" y="183007"/>
                  </a:lnTo>
                  <a:lnTo>
                    <a:pt x="64922" y="183007"/>
                  </a:lnTo>
                  <a:lnTo>
                    <a:pt x="59245" y="181102"/>
                  </a:lnTo>
                  <a:lnTo>
                    <a:pt x="52946" y="174244"/>
                  </a:lnTo>
                  <a:lnTo>
                    <a:pt x="51638" y="167132"/>
                  </a:lnTo>
                  <a:lnTo>
                    <a:pt x="51638" y="39624"/>
                  </a:lnTo>
                  <a:lnTo>
                    <a:pt x="181686" y="191135"/>
                  </a:lnTo>
                  <a:lnTo>
                    <a:pt x="186918" y="191135"/>
                  </a:lnTo>
                  <a:lnTo>
                    <a:pt x="186918" y="22098"/>
                  </a:lnTo>
                  <a:lnTo>
                    <a:pt x="187985" y="15367"/>
                  </a:lnTo>
                  <a:lnTo>
                    <a:pt x="193611" y="7493"/>
                  </a:lnTo>
                  <a:lnTo>
                    <a:pt x="199529" y="5207"/>
                  </a:lnTo>
                  <a:lnTo>
                    <a:pt x="214845" y="5207"/>
                  </a:lnTo>
                  <a:lnTo>
                    <a:pt x="214845" y="0"/>
                  </a:lnTo>
                  <a:close/>
                </a:path>
                <a:path w="648969" h="260350">
                  <a:moveTo>
                    <a:pt x="434086" y="0"/>
                  </a:moveTo>
                  <a:lnTo>
                    <a:pt x="349758" y="0"/>
                  </a:lnTo>
                  <a:lnTo>
                    <a:pt x="349758" y="5207"/>
                  </a:lnTo>
                  <a:lnTo>
                    <a:pt x="361442" y="5207"/>
                  </a:lnTo>
                  <a:lnTo>
                    <a:pt x="365887" y="6223"/>
                  </a:lnTo>
                  <a:lnTo>
                    <a:pt x="373126" y="10160"/>
                  </a:lnTo>
                  <a:lnTo>
                    <a:pt x="375158" y="12065"/>
                  </a:lnTo>
                  <a:lnTo>
                    <a:pt x="377317" y="17526"/>
                  </a:lnTo>
                  <a:lnTo>
                    <a:pt x="377952" y="23876"/>
                  </a:lnTo>
                  <a:lnTo>
                    <a:pt x="377952" y="87249"/>
                  </a:lnTo>
                  <a:lnTo>
                    <a:pt x="286346" y="87249"/>
                  </a:lnTo>
                  <a:lnTo>
                    <a:pt x="286346" y="24130"/>
                  </a:lnTo>
                  <a:lnTo>
                    <a:pt x="302945" y="5207"/>
                  </a:lnTo>
                  <a:lnTo>
                    <a:pt x="314731" y="5207"/>
                  </a:lnTo>
                  <a:lnTo>
                    <a:pt x="314731" y="0"/>
                  </a:lnTo>
                  <a:lnTo>
                    <a:pt x="230200" y="0"/>
                  </a:lnTo>
                  <a:lnTo>
                    <a:pt x="230200" y="5207"/>
                  </a:lnTo>
                  <a:lnTo>
                    <a:pt x="241833" y="5207"/>
                  </a:lnTo>
                  <a:lnTo>
                    <a:pt x="246316" y="6223"/>
                  </a:lnTo>
                  <a:lnTo>
                    <a:pt x="253568" y="10160"/>
                  </a:lnTo>
                  <a:lnTo>
                    <a:pt x="255562" y="12065"/>
                  </a:lnTo>
                  <a:lnTo>
                    <a:pt x="257797" y="17526"/>
                  </a:lnTo>
                  <a:lnTo>
                    <a:pt x="258432" y="23876"/>
                  </a:lnTo>
                  <a:lnTo>
                    <a:pt x="258432" y="166116"/>
                  </a:lnTo>
                  <a:lnTo>
                    <a:pt x="257251" y="173228"/>
                  </a:lnTo>
                  <a:lnTo>
                    <a:pt x="251244" y="180721"/>
                  </a:lnTo>
                  <a:lnTo>
                    <a:pt x="245338" y="183007"/>
                  </a:lnTo>
                  <a:lnTo>
                    <a:pt x="230200" y="183007"/>
                  </a:lnTo>
                  <a:lnTo>
                    <a:pt x="230200" y="188087"/>
                  </a:lnTo>
                  <a:lnTo>
                    <a:pt x="314731" y="188087"/>
                  </a:lnTo>
                  <a:lnTo>
                    <a:pt x="314731" y="183007"/>
                  </a:lnTo>
                  <a:lnTo>
                    <a:pt x="302945" y="183007"/>
                  </a:lnTo>
                  <a:lnTo>
                    <a:pt x="298526" y="181864"/>
                  </a:lnTo>
                  <a:lnTo>
                    <a:pt x="291261" y="178054"/>
                  </a:lnTo>
                  <a:lnTo>
                    <a:pt x="289217" y="176022"/>
                  </a:lnTo>
                  <a:lnTo>
                    <a:pt x="286994" y="170688"/>
                  </a:lnTo>
                  <a:lnTo>
                    <a:pt x="286346" y="164338"/>
                  </a:lnTo>
                  <a:lnTo>
                    <a:pt x="286346" y="97536"/>
                  </a:lnTo>
                  <a:lnTo>
                    <a:pt x="377952" y="97536"/>
                  </a:lnTo>
                  <a:lnTo>
                    <a:pt x="377952" y="166116"/>
                  </a:lnTo>
                  <a:lnTo>
                    <a:pt x="376809" y="173228"/>
                  </a:lnTo>
                  <a:lnTo>
                    <a:pt x="370713" y="180721"/>
                  </a:lnTo>
                  <a:lnTo>
                    <a:pt x="364744" y="183007"/>
                  </a:lnTo>
                  <a:lnTo>
                    <a:pt x="349758" y="183007"/>
                  </a:lnTo>
                  <a:lnTo>
                    <a:pt x="349758" y="188087"/>
                  </a:lnTo>
                  <a:lnTo>
                    <a:pt x="434086" y="188087"/>
                  </a:lnTo>
                  <a:lnTo>
                    <a:pt x="434086" y="183007"/>
                  </a:lnTo>
                  <a:lnTo>
                    <a:pt x="422529" y="183007"/>
                  </a:lnTo>
                  <a:lnTo>
                    <a:pt x="418084" y="181864"/>
                  </a:lnTo>
                  <a:lnTo>
                    <a:pt x="410718" y="178054"/>
                  </a:lnTo>
                  <a:lnTo>
                    <a:pt x="408813" y="176022"/>
                  </a:lnTo>
                  <a:lnTo>
                    <a:pt x="406527" y="170688"/>
                  </a:lnTo>
                  <a:lnTo>
                    <a:pt x="405892" y="164338"/>
                  </a:lnTo>
                  <a:lnTo>
                    <a:pt x="405892" y="24130"/>
                  </a:lnTo>
                  <a:lnTo>
                    <a:pt x="422529" y="5207"/>
                  </a:lnTo>
                  <a:lnTo>
                    <a:pt x="434086" y="5207"/>
                  </a:lnTo>
                  <a:lnTo>
                    <a:pt x="434086" y="0"/>
                  </a:lnTo>
                  <a:close/>
                </a:path>
                <a:path w="648969" h="260350">
                  <a:moveTo>
                    <a:pt x="548259" y="233045"/>
                  </a:moveTo>
                  <a:lnTo>
                    <a:pt x="544322" y="233045"/>
                  </a:lnTo>
                  <a:lnTo>
                    <a:pt x="542417" y="236093"/>
                  </a:lnTo>
                  <a:lnTo>
                    <a:pt x="540131" y="238506"/>
                  </a:lnTo>
                  <a:lnTo>
                    <a:pt x="535178" y="241935"/>
                  </a:lnTo>
                  <a:lnTo>
                    <a:pt x="532257" y="243078"/>
                  </a:lnTo>
                  <a:lnTo>
                    <a:pt x="526034" y="244094"/>
                  </a:lnTo>
                  <a:lnTo>
                    <a:pt x="520446" y="244475"/>
                  </a:lnTo>
                  <a:lnTo>
                    <a:pt x="474218" y="244475"/>
                  </a:lnTo>
                  <a:lnTo>
                    <a:pt x="486029" y="233045"/>
                  </a:lnTo>
                  <a:lnTo>
                    <a:pt x="508000" y="210439"/>
                  </a:lnTo>
                  <a:lnTo>
                    <a:pt x="534035" y="174879"/>
                  </a:lnTo>
                  <a:lnTo>
                    <a:pt x="539242" y="160655"/>
                  </a:lnTo>
                  <a:lnTo>
                    <a:pt x="539242" y="153543"/>
                  </a:lnTo>
                  <a:lnTo>
                    <a:pt x="513842" y="119507"/>
                  </a:lnTo>
                  <a:lnTo>
                    <a:pt x="497332" y="116713"/>
                  </a:lnTo>
                  <a:lnTo>
                    <a:pt x="489331" y="117348"/>
                  </a:lnTo>
                  <a:lnTo>
                    <a:pt x="457200" y="147320"/>
                  </a:lnTo>
                  <a:lnTo>
                    <a:pt x="455295" y="156337"/>
                  </a:lnTo>
                  <a:lnTo>
                    <a:pt x="459359" y="156337"/>
                  </a:lnTo>
                  <a:lnTo>
                    <a:pt x="462153" y="148590"/>
                  </a:lnTo>
                  <a:lnTo>
                    <a:pt x="466344" y="142621"/>
                  </a:lnTo>
                  <a:lnTo>
                    <a:pt x="477901" y="134620"/>
                  </a:lnTo>
                  <a:lnTo>
                    <a:pt x="484378" y="132588"/>
                  </a:lnTo>
                  <a:lnTo>
                    <a:pt x="499618" y="132588"/>
                  </a:lnTo>
                  <a:lnTo>
                    <a:pt x="506476" y="135382"/>
                  </a:lnTo>
                  <a:lnTo>
                    <a:pt x="517906" y="146939"/>
                  </a:lnTo>
                  <a:lnTo>
                    <a:pt x="520700" y="154178"/>
                  </a:lnTo>
                  <a:lnTo>
                    <a:pt x="520700" y="163068"/>
                  </a:lnTo>
                  <a:lnTo>
                    <a:pt x="505079" y="201803"/>
                  </a:lnTo>
                  <a:lnTo>
                    <a:pt x="468884" y="240284"/>
                  </a:lnTo>
                  <a:lnTo>
                    <a:pt x="451104" y="256286"/>
                  </a:lnTo>
                  <a:lnTo>
                    <a:pt x="451104" y="260096"/>
                  </a:lnTo>
                  <a:lnTo>
                    <a:pt x="537972" y="260096"/>
                  </a:lnTo>
                  <a:lnTo>
                    <a:pt x="548259" y="233045"/>
                  </a:lnTo>
                  <a:close/>
                </a:path>
                <a:path w="648969" h="260350">
                  <a:moveTo>
                    <a:pt x="648601" y="113931"/>
                  </a:moveTo>
                  <a:lnTo>
                    <a:pt x="573405" y="113931"/>
                  </a:lnTo>
                  <a:lnTo>
                    <a:pt x="573405" y="134874"/>
                  </a:lnTo>
                  <a:lnTo>
                    <a:pt x="648601" y="134874"/>
                  </a:lnTo>
                  <a:lnTo>
                    <a:pt x="648601" y="11393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600" b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33" name="object 3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627631" y="2244851"/>
              <a:ext cx="178307" cy="192024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824227" y="2244851"/>
              <a:ext cx="320039" cy="260603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2171700" y="2359094"/>
              <a:ext cx="77470" cy="22860"/>
            </a:xfrm>
            <a:custGeom>
              <a:avLst/>
              <a:gdLst/>
              <a:ahLst/>
              <a:cxnLst/>
              <a:rect l="l" t="t" r="r" b="b"/>
              <a:pathLst>
                <a:path w="77469" h="22860">
                  <a:moveTo>
                    <a:pt x="77130" y="0"/>
                  </a:moveTo>
                  <a:lnTo>
                    <a:pt x="0" y="0"/>
                  </a:lnTo>
                  <a:lnTo>
                    <a:pt x="0" y="22663"/>
                  </a:lnTo>
                  <a:lnTo>
                    <a:pt x="77130" y="22663"/>
                  </a:lnTo>
                  <a:lnTo>
                    <a:pt x="7713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600" b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36" name="object 3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272283" y="2244851"/>
              <a:ext cx="178307" cy="192024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478023" y="2244851"/>
              <a:ext cx="192024" cy="192024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697480" y="2244851"/>
              <a:ext cx="196595" cy="192024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916936" y="2244851"/>
              <a:ext cx="205739" cy="187451"/>
            </a:xfrm>
            <a:prstGeom prst="rect">
              <a:avLst/>
            </a:prstGeom>
          </p:spPr>
        </p:pic>
      </p:grpSp>
      <p:pic>
        <p:nvPicPr>
          <p:cNvPr id="40" name="object 40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2856281" y="2356963"/>
            <a:ext cx="120015" cy="109727"/>
          </a:xfrm>
          <a:prstGeom prst="rect">
            <a:avLst/>
          </a:prstGeom>
        </p:spPr>
      </p:pic>
      <p:grpSp>
        <p:nvGrpSpPr>
          <p:cNvPr id="41" name="object 41"/>
          <p:cNvGrpSpPr/>
          <p:nvPr/>
        </p:nvGrpSpPr>
        <p:grpSpPr>
          <a:xfrm>
            <a:off x="3103169" y="2332960"/>
            <a:ext cx="373856" cy="150971"/>
            <a:chOff x="3698747" y="2235707"/>
            <a:chExt cx="498475" cy="201295"/>
          </a:xfrm>
        </p:grpSpPr>
        <p:pic>
          <p:nvPicPr>
            <p:cNvPr id="42" name="object 4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698747" y="2244851"/>
              <a:ext cx="205739" cy="187451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927347" y="2244851"/>
              <a:ext cx="178308" cy="192024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128515" y="2235707"/>
              <a:ext cx="68579" cy="196596"/>
            </a:xfrm>
            <a:prstGeom prst="rect">
              <a:avLst/>
            </a:prstGeom>
          </p:spPr>
        </p:pic>
      </p:grpSp>
      <p:sp>
        <p:nvSpPr>
          <p:cNvPr id="45" name="object 45"/>
          <p:cNvSpPr/>
          <p:nvPr/>
        </p:nvSpPr>
        <p:spPr>
          <a:xfrm>
            <a:off x="3706673" y="2336388"/>
            <a:ext cx="603409" cy="109538"/>
          </a:xfrm>
          <a:custGeom>
            <a:avLst/>
            <a:gdLst/>
            <a:ahLst/>
            <a:cxnLst/>
            <a:rect l="l" t="t" r="r" b="b"/>
            <a:pathLst>
              <a:path w="804545" h="146050">
                <a:moveTo>
                  <a:pt x="560832" y="5588"/>
                </a:moveTo>
                <a:lnTo>
                  <a:pt x="548640" y="2667"/>
                </a:lnTo>
                <a:lnTo>
                  <a:pt x="544957" y="1905"/>
                </a:lnTo>
                <a:lnTo>
                  <a:pt x="544322" y="1651"/>
                </a:lnTo>
                <a:lnTo>
                  <a:pt x="541020" y="762"/>
                </a:lnTo>
                <a:lnTo>
                  <a:pt x="540766" y="762"/>
                </a:lnTo>
                <a:lnTo>
                  <a:pt x="537591" y="0"/>
                </a:lnTo>
                <a:lnTo>
                  <a:pt x="533755" y="5588"/>
                </a:lnTo>
                <a:lnTo>
                  <a:pt x="544957" y="5588"/>
                </a:lnTo>
                <a:lnTo>
                  <a:pt x="560832" y="5588"/>
                </a:lnTo>
                <a:close/>
              </a:path>
              <a:path w="804545" h="146050">
                <a:moveTo>
                  <a:pt x="800862" y="83312"/>
                </a:moveTo>
                <a:lnTo>
                  <a:pt x="799338" y="84201"/>
                </a:lnTo>
                <a:lnTo>
                  <a:pt x="800481" y="83947"/>
                </a:lnTo>
                <a:lnTo>
                  <a:pt x="800862" y="83312"/>
                </a:lnTo>
                <a:close/>
              </a:path>
              <a:path w="804545" h="146050">
                <a:moveTo>
                  <a:pt x="804291" y="70866"/>
                </a:moveTo>
                <a:lnTo>
                  <a:pt x="801090" y="65633"/>
                </a:lnTo>
                <a:lnTo>
                  <a:pt x="802767" y="71501"/>
                </a:lnTo>
                <a:lnTo>
                  <a:pt x="800976" y="65633"/>
                </a:lnTo>
                <a:lnTo>
                  <a:pt x="800862" y="65278"/>
                </a:lnTo>
                <a:lnTo>
                  <a:pt x="800735" y="65278"/>
                </a:lnTo>
                <a:lnTo>
                  <a:pt x="800481" y="64643"/>
                </a:lnTo>
                <a:lnTo>
                  <a:pt x="799338" y="64389"/>
                </a:lnTo>
                <a:lnTo>
                  <a:pt x="797712" y="63500"/>
                </a:lnTo>
                <a:lnTo>
                  <a:pt x="795401" y="62230"/>
                </a:lnTo>
                <a:lnTo>
                  <a:pt x="795401" y="63500"/>
                </a:lnTo>
                <a:lnTo>
                  <a:pt x="792988" y="62992"/>
                </a:lnTo>
                <a:lnTo>
                  <a:pt x="793242" y="62992"/>
                </a:lnTo>
                <a:lnTo>
                  <a:pt x="795401" y="63500"/>
                </a:lnTo>
                <a:lnTo>
                  <a:pt x="795401" y="62230"/>
                </a:lnTo>
                <a:lnTo>
                  <a:pt x="794258" y="61595"/>
                </a:lnTo>
                <a:lnTo>
                  <a:pt x="790956" y="62357"/>
                </a:lnTo>
                <a:lnTo>
                  <a:pt x="734568" y="48514"/>
                </a:lnTo>
                <a:lnTo>
                  <a:pt x="734314" y="48514"/>
                </a:lnTo>
                <a:lnTo>
                  <a:pt x="639114" y="25019"/>
                </a:lnTo>
                <a:lnTo>
                  <a:pt x="618871" y="19939"/>
                </a:lnTo>
                <a:lnTo>
                  <a:pt x="603415" y="16268"/>
                </a:lnTo>
                <a:lnTo>
                  <a:pt x="602754" y="16116"/>
                </a:lnTo>
                <a:lnTo>
                  <a:pt x="597509" y="14795"/>
                </a:lnTo>
                <a:lnTo>
                  <a:pt x="597268" y="14795"/>
                </a:lnTo>
                <a:lnTo>
                  <a:pt x="599020" y="15227"/>
                </a:lnTo>
                <a:lnTo>
                  <a:pt x="597255" y="14795"/>
                </a:lnTo>
                <a:lnTo>
                  <a:pt x="561467" y="5842"/>
                </a:lnTo>
                <a:lnTo>
                  <a:pt x="533730" y="5626"/>
                </a:lnTo>
                <a:lnTo>
                  <a:pt x="533577" y="5842"/>
                </a:lnTo>
                <a:lnTo>
                  <a:pt x="525145" y="18161"/>
                </a:lnTo>
                <a:lnTo>
                  <a:pt x="526415" y="19812"/>
                </a:lnTo>
                <a:lnTo>
                  <a:pt x="526415" y="19939"/>
                </a:lnTo>
                <a:lnTo>
                  <a:pt x="550291" y="57150"/>
                </a:lnTo>
                <a:lnTo>
                  <a:pt x="551942" y="62357"/>
                </a:lnTo>
                <a:lnTo>
                  <a:pt x="552069" y="62738"/>
                </a:lnTo>
                <a:lnTo>
                  <a:pt x="0" y="62738"/>
                </a:lnTo>
                <a:lnTo>
                  <a:pt x="0" y="85725"/>
                </a:lnTo>
                <a:lnTo>
                  <a:pt x="551815" y="85725"/>
                </a:lnTo>
                <a:lnTo>
                  <a:pt x="550418" y="90043"/>
                </a:lnTo>
                <a:lnTo>
                  <a:pt x="545160" y="100279"/>
                </a:lnTo>
                <a:lnTo>
                  <a:pt x="541274" y="106553"/>
                </a:lnTo>
                <a:lnTo>
                  <a:pt x="541274" y="121285"/>
                </a:lnTo>
                <a:lnTo>
                  <a:pt x="538353" y="121920"/>
                </a:lnTo>
                <a:lnTo>
                  <a:pt x="538099" y="121920"/>
                </a:lnTo>
                <a:lnTo>
                  <a:pt x="541274" y="121285"/>
                </a:lnTo>
                <a:lnTo>
                  <a:pt x="541274" y="106553"/>
                </a:lnTo>
                <a:lnTo>
                  <a:pt x="539877" y="108585"/>
                </a:lnTo>
                <a:lnTo>
                  <a:pt x="540512" y="107950"/>
                </a:lnTo>
                <a:lnTo>
                  <a:pt x="534962" y="115392"/>
                </a:lnTo>
                <a:lnTo>
                  <a:pt x="534606" y="116014"/>
                </a:lnTo>
                <a:lnTo>
                  <a:pt x="532663" y="118402"/>
                </a:lnTo>
                <a:lnTo>
                  <a:pt x="532396" y="118821"/>
                </a:lnTo>
                <a:lnTo>
                  <a:pt x="529971" y="121666"/>
                </a:lnTo>
                <a:lnTo>
                  <a:pt x="526415" y="125984"/>
                </a:lnTo>
                <a:lnTo>
                  <a:pt x="526923" y="125603"/>
                </a:lnTo>
                <a:lnTo>
                  <a:pt x="525399" y="127000"/>
                </a:lnTo>
                <a:lnTo>
                  <a:pt x="537591" y="145669"/>
                </a:lnTo>
                <a:lnTo>
                  <a:pt x="537870" y="145669"/>
                </a:lnTo>
                <a:lnTo>
                  <a:pt x="540258" y="145034"/>
                </a:lnTo>
                <a:lnTo>
                  <a:pt x="543814" y="144272"/>
                </a:lnTo>
                <a:lnTo>
                  <a:pt x="553085" y="142113"/>
                </a:lnTo>
                <a:lnTo>
                  <a:pt x="561340" y="140081"/>
                </a:lnTo>
                <a:lnTo>
                  <a:pt x="577596" y="136398"/>
                </a:lnTo>
                <a:lnTo>
                  <a:pt x="597027" y="131699"/>
                </a:lnTo>
                <a:lnTo>
                  <a:pt x="618871" y="126746"/>
                </a:lnTo>
                <a:lnTo>
                  <a:pt x="623455" y="125603"/>
                </a:lnTo>
                <a:lnTo>
                  <a:pt x="638276" y="121920"/>
                </a:lnTo>
                <a:lnTo>
                  <a:pt x="641858" y="121031"/>
                </a:lnTo>
                <a:lnTo>
                  <a:pt x="689483" y="109982"/>
                </a:lnTo>
                <a:lnTo>
                  <a:pt x="689864" y="109982"/>
                </a:lnTo>
                <a:lnTo>
                  <a:pt x="714857" y="103873"/>
                </a:lnTo>
                <a:lnTo>
                  <a:pt x="753872" y="94869"/>
                </a:lnTo>
                <a:lnTo>
                  <a:pt x="782701" y="87884"/>
                </a:lnTo>
                <a:lnTo>
                  <a:pt x="790448" y="86233"/>
                </a:lnTo>
                <a:lnTo>
                  <a:pt x="791311" y="86233"/>
                </a:lnTo>
                <a:lnTo>
                  <a:pt x="794258" y="86995"/>
                </a:lnTo>
                <a:lnTo>
                  <a:pt x="795642" y="86233"/>
                </a:lnTo>
                <a:lnTo>
                  <a:pt x="799338" y="84201"/>
                </a:lnTo>
                <a:lnTo>
                  <a:pt x="800100" y="83693"/>
                </a:lnTo>
                <a:lnTo>
                  <a:pt x="800862" y="83312"/>
                </a:lnTo>
                <a:lnTo>
                  <a:pt x="800989" y="82931"/>
                </a:lnTo>
                <a:lnTo>
                  <a:pt x="804291" y="77597"/>
                </a:lnTo>
                <a:lnTo>
                  <a:pt x="803402" y="74295"/>
                </a:lnTo>
                <a:lnTo>
                  <a:pt x="804125" y="71501"/>
                </a:lnTo>
                <a:lnTo>
                  <a:pt x="804291" y="7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600" b="1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4495343" y="2295241"/>
            <a:ext cx="2133124" cy="226695"/>
            <a:chOff x="5554979" y="2185416"/>
            <a:chExt cx="2844165" cy="302260"/>
          </a:xfrm>
        </p:grpSpPr>
        <p:pic>
          <p:nvPicPr>
            <p:cNvPr id="47" name="object 47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554979" y="2222500"/>
              <a:ext cx="507238" cy="251459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085331" y="2345436"/>
              <a:ext cx="82296" cy="141732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195059" y="2185416"/>
              <a:ext cx="118872" cy="109727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6332219" y="2340806"/>
              <a:ext cx="77470" cy="22860"/>
            </a:xfrm>
            <a:custGeom>
              <a:avLst/>
              <a:gdLst/>
              <a:ahLst/>
              <a:cxnLst/>
              <a:rect l="l" t="t" r="r" b="b"/>
              <a:pathLst>
                <a:path w="77470" h="22860">
                  <a:moveTo>
                    <a:pt x="77129" y="0"/>
                  </a:moveTo>
                  <a:lnTo>
                    <a:pt x="0" y="0"/>
                  </a:lnTo>
                  <a:lnTo>
                    <a:pt x="0" y="22663"/>
                  </a:lnTo>
                  <a:lnTo>
                    <a:pt x="77129" y="22663"/>
                  </a:lnTo>
                  <a:lnTo>
                    <a:pt x="7712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600" b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51" name="object 51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432803" y="2226564"/>
              <a:ext cx="178307" cy="192024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633971" y="2231136"/>
              <a:ext cx="320040" cy="256032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6976871" y="2340806"/>
              <a:ext cx="77470" cy="22860"/>
            </a:xfrm>
            <a:custGeom>
              <a:avLst/>
              <a:gdLst/>
              <a:ahLst/>
              <a:cxnLst/>
              <a:rect l="l" t="t" r="r" b="b"/>
              <a:pathLst>
                <a:path w="77470" h="22860">
                  <a:moveTo>
                    <a:pt x="77129" y="0"/>
                  </a:moveTo>
                  <a:lnTo>
                    <a:pt x="0" y="0"/>
                  </a:lnTo>
                  <a:lnTo>
                    <a:pt x="0" y="22663"/>
                  </a:lnTo>
                  <a:lnTo>
                    <a:pt x="77129" y="22663"/>
                  </a:lnTo>
                  <a:lnTo>
                    <a:pt x="7712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600" b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54" name="object 5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077455" y="2226564"/>
              <a:ext cx="178307" cy="192024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283195" y="2226564"/>
              <a:ext cx="196596" cy="192024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507223" y="2226564"/>
              <a:ext cx="192024" cy="192024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7722107" y="2231136"/>
              <a:ext cx="205740" cy="182879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7950708" y="2222499"/>
              <a:ext cx="63500" cy="251460"/>
            </a:xfrm>
            <a:custGeom>
              <a:avLst/>
              <a:gdLst/>
              <a:ahLst/>
              <a:cxnLst/>
              <a:rect l="l" t="t" r="r" b="b"/>
              <a:pathLst>
                <a:path w="63500" h="251460">
                  <a:moveTo>
                    <a:pt x="6350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41910" y="11430"/>
                  </a:lnTo>
                  <a:lnTo>
                    <a:pt x="41910" y="240030"/>
                  </a:lnTo>
                  <a:lnTo>
                    <a:pt x="0" y="240030"/>
                  </a:lnTo>
                  <a:lnTo>
                    <a:pt x="0" y="251460"/>
                  </a:lnTo>
                  <a:lnTo>
                    <a:pt x="63500" y="251460"/>
                  </a:lnTo>
                  <a:lnTo>
                    <a:pt x="63500" y="240030"/>
                  </a:lnTo>
                  <a:lnTo>
                    <a:pt x="63500" y="11430"/>
                  </a:lnTo>
                  <a:lnTo>
                    <a:pt x="635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600" b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59" name="object 59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8051291" y="2226564"/>
              <a:ext cx="178307" cy="192024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8257032" y="2221991"/>
              <a:ext cx="142240" cy="191770"/>
            </a:xfrm>
            <a:custGeom>
              <a:avLst/>
              <a:gdLst/>
              <a:ahLst/>
              <a:cxnLst/>
              <a:rect l="l" t="t" r="r" b="b"/>
              <a:pathLst>
                <a:path w="142240" h="191769">
                  <a:moveTo>
                    <a:pt x="68199" y="186563"/>
                  </a:moveTo>
                  <a:lnTo>
                    <a:pt x="61214" y="186563"/>
                  </a:lnTo>
                  <a:lnTo>
                    <a:pt x="56642" y="185928"/>
                  </a:lnTo>
                  <a:lnTo>
                    <a:pt x="51435" y="183388"/>
                  </a:lnTo>
                  <a:lnTo>
                    <a:pt x="49657" y="181483"/>
                  </a:lnTo>
                  <a:lnTo>
                    <a:pt x="47117" y="176403"/>
                  </a:lnTo>
                  <a:lnTo>
                    <a:pt x="46609" y="171323"/>
                  </a:lnTo>
                  <a:lnTo>
                    <a:pt x="46609" y="0"/>
                  </a:lnTo>
                  <a:lnTo>
                    <a:pt x="39878" y="0"/>
                  </a:lnTo>
                  <a:lnTo>
                    <a:pt x="0" y="15113"/>
                  </a:lnTo>
                  <a:lnTo>
                    <a:pt x="2540" y="19812"/>
                  </a:lnTo>
                  <a:lnTo>
                    <a:pt x="6477" y="18288"/>
                  </a:lnTo>
                  <a:lnTo>
                    <a:pt x="9525" y="17653"/>
                  </a:lnTo>
                  <a:lnTo>
                    <a:pt x="14351" y="17653"/>
                  </a:lnTo>
                  <a:lnTo>
                    <a:pt x="16510" y="18161"/>
                  </a:lnTo>
                  <a:lnTo>
                    <a:pt x="22352" y="171196"/>
                  </a:lnTo>
                  <a:lnTo>
                    <a:pt x="21590" y="176403"/>
                  </a:lnTo>
                  <a:lnTo>
                    <a:pt x="19050" y="181737"/>
                  </a:lnTo>
                  <a:lnTo>
                    <a:pt x="17272" y="183642"/>
                  </a:lnTo>
                  <a:lnTo>
                    <a:pt x="12827" y="186055"/>
                  </a:lnTo>
                  <a:lnTo>
                    <a:pt x="8763" y="186563"/>
                  </a:lnTo>
                  <a:lnTo>
                    <a:pt x="2540" y="186563"/>
                  </a:lnTo>
                  <a:lnTo>
                    <a:pt x="2540" y="191389"/>
                  </a:lnTo>
                  <a:lnTo>
                    <a:pt x="68199" y="191389"/>
                  </a:lnTo>
                  <a:lnTo>
                    <a:pt x="68199" y="186563"/>
                  </a:lnTo>
                  <a:close/>
                </a:path>
                <a:path w="142240" h="191769">
                  <a:moveTo>
                    <a:pt x="141732" y="33578"/>
                  </a:moveTo>
                  <a:lnTo>
                    <a:pt x="85217" y="33578"/>
                  </a:lnTo>
                  <a:lnTo>
                    <a:pt x="85217" y="48768"/>
                  </a:lnTo>
                  <a:lnTo>
                    <a:pt x="141732" y="48768"/>
                  </a:lnTo>
                  <a:lnTo>
                    <a:pt x="141732" y="3357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600" b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4631646" y="2539272"/>
            <a:ext cx="2117006" cy="22506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400" spc="-3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Глициннің</a:t>
            </a:r>
            <a:r>
              <a:rPr sz="1400" spc="-4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-8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гидрохлориді</a:t>
            </a:r>
            <a:endParaRPr sz="1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4683537" y="1410710"/>
            <a:ext cx="1547335" cy="22506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400" spc="-8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Калий</a:t>
            </a:r>
            <a:r>
              <a:rPr sz="1400" spc="-53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-3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глицилаты</a:t>
            </a:r>
            <a:endParaRPr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648635" y="3197924"/>
            <a:ext cx="6361765" cy="25583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6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</a:t>
            </a:r>
            <a:r>
              <a:rPr sz="1600" b="1" spc="-3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Мыс</a:t>
            </a:r>
            <a:r>
              <a:rPr sz="1600" b="1" spc="-75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kk-KZ" sz="16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sz="16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sz="1600" b="1" spc="-6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гидроксидімен</a:t>
            </a:r>
            <a:r>
              <a:rPr sz="1600" b="1" spc="248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көк</a:t>
            </a:r>
            <a:r>
              <a:rPr sz="1600" b="1" spc="-34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түсті</a:t>
            </a:r>
            <a:r>
              <a:rPr sz="1600" b="1" spc="-68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мыстың</a:t>
            </a:r>
            <a:r>
              <a:rPr sz="1600" b="1" spc="-4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spc="-23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хелатты</a:t>
            </a:r>
            <a:r>
              <a:rPr sz="1600" b="1" spc="6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тұзы</a:t>
            </a:r>
            <a:r>
              <a:rPr sz="1600" b="1" spc="-45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spc="-8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түзіледі</a:t>
            </a:r>
            <a:endParaRPr sz="16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4" name="object 64"/>
          <p:cNvGrpSpPr/>
          <p:nvPr/>
        </p:nvGrpSpPr>
        <p:grpSpPr>
          <a:xfrm>
            <a:off x="1053083" y="3959542"/>
            <a:ext cx="1285875" cy="593408"/>
            <a:chOff x="896111" y="4754879"/>
            <a:chExt cx="1714500" cy="791210"/>
          </a:xfrm>
        </p:grpSpPr>
        <p:pic>
          <p:nvPicPr>
            <p:cNvPr id="65" name="object 65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289303" y="4754879"/>
              <a:ext cx="306324" cy="155448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275587" y="5340095"/>
              <a:ext cx="416051" cy="205740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1348739" y="4946903"/>
              <a:ext cx="18415" cy="365760"/>
            </a:xfrm>
            <a:custGeom>
              <a:avLst/>
              <a:gdLst/>
              <a:ahLst/>
              <a:cxnLst/>
              <a:rect l="l" t="t" r="r" b="b"/>
              <a:pathLst>
                <a:path w="18415" h="365760">
                  <a:moveTo>
                    <a:pt x="13969" y="0"/>
                  </a:moveTo>
                  <a:lnTo>
                    <a:pt x="4063" y="0"/>
                  </a:lnTo>
                  <a:lnTo>
                    <a:pt x="0" y="4191"/>
                  </a:lnTo>
                  <a:lnTo>
                    <a:pt x="0" y="361569"/>
                  </a:lnTo>
                  <a:lnTo>
                    <a:pt x="4063" y="365760"/>
                  </a:lnTo>
                  <a:lnTo>
                    <a:pt x="13969" y="365760"/>
                  </a:lnTo>
                  <a:lnTo>
                    <a:pt x="18034" y="361569"/>
                  </a:lnTo>
                  <a:lnTo>
                    <a:pt x="18034" y="4191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6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68" name="object 68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965959" y="4754879"/>
              <a:ext cx="132587" cy="155448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2121408" y="4754879"/>
              <a:ext cx="146304" cy="155448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2290572" y="4754879"/>
              <a:ext cx="320039" cy="155448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1627631" y="4828031"/>
              <a:ext cx="306070" cy="18415"/>
            </a:xfrm>
            <a:custGeom>
              <a:avLst/>
              <a:gdLst/>
              <a:ahLst/>
              <a:cxnLst/>
              <a:rect l="l" t="t" r="r" b="b"/>
              <a:pathLst>
                <a:path w="306069" h="18414">
                  <a:moveTo>
                    <a:pt x="301625" y="0"/>
                  </a:moveTo>
                  <a:lnTo>
                    <a:pt x="4191" y="0"/>
                  </a:lnTo>
                  <a:lnTo>
                    <a:pt x="0" y="3937"/>
                  </a:lnTo>
                  <a:lnTo>
                    <a:pt x="0" y="13843"/>
                  </a:lnTo>
                  <a:lnTo>
                    <a:pt x="4191" y="17907"/>
                  </a:lnTo>
                  <a:lnTo>
                    <a:pt x="301625" y="17907"/>
                  </a:lnTo>
                  <a:lnTo>
                    <a:pt x="305816" y="13843"/>
                  </a:lnTo>
                  <a:lnTo>
                    <a:pt x="305816" y="3937"/>
                  </a:lnTo>
                  <a:lnTo>
                    <a:pt x="30162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6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72" name="object 72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896111" y="4759451"/>
              <a:ext cx="150875" cy="146304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1078991" y="4828031"/>
              <a:ext cx="178435" cy="18415"/>
            </a:xfrm>
            <a:custGeom>
              <a:avLst/>
              <a:gdLst/>
              <a:ahLst/>
              <a:cxnLst/>
              <a:rect l="l" t="t" r="r" b="b"/>
              <a:pathLst>
                <a:path w="178434" h="18414">
                  <a:moveTo>
                    <a:pt x="173964" y="0"/>
                  </a:moveTo>
                  <a:lnTo>
                    <a:pt x="4229" y="0"/>
                  </a:lnTo>
                  <a:lnTo>
                    <a:pt x="0" y="3937"/>
                  </a:lnTo>
                  <a:lnTo>
                    <a:pt x="0" y="13843"/>
                  </a:lnTo>
                  <a:lnTo>
                    <a:pt x="4229" y="17907"/>
                  </a:lnTo>
                  <a:lnTo>
                    <a:pt x="173964" y="17907"/>
                  </a:lnTo>
                  <a:lnTo>
                    <a:pt x="178193" y="13843"/>
                  </a:lnTo>
                  <a:lnTo>
                    <a:pt x="178193" y="3937"/>
                  </a:lnTo>
                  <a:lnTo>
                    <a:pt x="17396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6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74" name="object 74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891920" y="3969830"/>
            <a:ext cx="75438" cy="116586"/>
          </a:xfrm>
          <a:prstGeom prst="rect">
            <a:avLst/>
          </a:prstGeom>
        </p:spPr>
      </p:pic>
      <p:pic>
        <p:nvPicPr>
          <p:cNvPr id="75" name="object 75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2606420" y="3993833"/>
            <a:ext cx="89154" cy="89154"/>
          </a:xfrm>
          <a:prstGeom prst="rect">
            <a:avLst/>
          </a:prstGeom>
        </p:spPr>
      </p:pic>
      <p:sp>
        <p:nvSpPr>
          <p:cNvPr id="76" name="object 76"/>
          <p:cNvSpPr/>
          <p:nvPr/>
        </p:nvSpPr>
        <p:spPr>
          <a:xfrm>
            <a:off x="2829306" y="3966401"/>
            <a:ext cx="627698" cy="160972"/>
          </a:xfrm>
          <a:custGeom>
            <a:avLst/>
            <a:gdLst/>
            <a:ahLst/>
            <a:cxnLst/>
            <a:rect l="l" t="t" r="r" b="b"/>
            <a:pathLst>
              <a:path w="836929" h="214629">
                <a:moveTo>
                  <a:pt x="135763" y="122174"/>
                </a:moveTo>
                <a:lnTo>
                  <a:pt x="132461" y="119888"/>
                </a:lnTo>
                <a:lnTo>
                  <a:pt x="125857" y="128397"/>
                </a:lnTo>
                <a:lnTo>
                  <a:pt x="119507" y="135382"/>
                </a:lnTo>
                <a:lnTo>
                  <a:pt x="81788" y="151003"/>
                </a:lnTo>
                <a:lnTo>
                  <a:pt x="73533" y="150495"/>
                </a:lnTo>
                <a:lnTo>
                  <a:pt x="35547" y="127127"/>
                </a:lnTo>
                <a:lnTo>
                  <a:pt x="25260" y="84836"/>
                </a:lnTo>
                <a:lnTo>
                  <a:pt x="25654" y="73025"/>
                </a:lnTo>
                <a:lnTo>
                  <a:pt x="36068" y="35814"/>
                </a:lnTo>
                <a:lnTo>
                  <a:pt x="71120" y="12319"/>
                </a:lnTo>
                <a:lnTo>
                  <a:pt x="78486" y="11811"/>
                </a:lnTo>
                <a:lnTo>
                  <a:pt x="87122" y="12446"/>
                </a:lnTo>
                <a:lnTo>
                  <a:pt x="120523" y="35179"/>
                </a:lnTo>
                <a:lnTo>
                  <a:pt x="128905" y="54864"/>
                </a:lnTo>
                <a:lnTo>
                  <a:pt x="132461" y="54864"/>
                </a:lnTo>
                <a:lnTo>
                  <a:pt x="128905" y="3937"/>
                </a:lnTo>
                <a:lnTo>
                  <a:pt x="124968" y="3937"/>
                </a:lnTo>
                <a:lnTo>
                  <a:pt x="124206" y="7366"/>
                </a:lnTo>
                <a:lnTo>
                  <a:pt x="122809" y="10160"/>
                </a:lnTo>
                <a:lnTo>
                  <a:pt x="119380" y="13589"/>
                </a:lnTo>
                <a:lnTo>
                  <a:pt x="117602" y="14224"/>
                </a:lnTo>
                <a:lnTo>
                  <a:pt x="114300" y="14224"/>
                </a:lnTo>
                <a:lnTo>
                  <a:pt x="112141" y="13462"/>
                </a:lnTo>
                <a:lnTo>
                  <a:pt x="108966" y="11811"/>
                </a:lnTo>
                <a:lnTo>
                  <a:pt x="100965" y="8382"/>
                </a:lnTo>
                <a:lnTo>
                  <a:pt x="92964" y="5842"/>
                </a:lnTo>
                <a:lnTo>
                  <a:pt x="84836" y="4318"/>
                </a:lnTo>
                <a:lnTo>
                  <a:pt x="76708" y="3937"/>
                </a:lnTo>
                <a:lnTo>
                  <a:pt x="66294" y="4572"/>
                </a:lnTo>
                <a:lnTo>
                  <a:pt x="29464" y="19939"/>
                </a:lnTo>
                <a:lnTo>
                  <a:pt x="5588" y="52959"/>
                </a:lnTo>
                <a:lnTo>
                  <a:pt x="0" y="84582"/>
                </a:lnTo>
                <a:lnTo>
                  <a:pt x="1016" y="98171"/>
                </a:lnTo>
                <a:lnTo>
                  <a:pt x="26543" y="145161"/>
                </a:lnTo>
                <a:lnTo>
                  <a:pt x="73406" y="160782"/>
                </a:lnTo>
                <a:lnTo>
                  <a:pt x="83439" y="160147"/>
                </a:lnTo>
                <a:lnTo>
                  <a:pt x="123444" y="139446"/>
                </a:lnTo>
                <a:lnTo>
                  <a:pt x="129794" y="131445"/>
                </a:lnTo>
                <a:lnTo>
                  <a:pt x="135763" y="122174"/>
                </a:lnTo>
                <a:close/>
              </a:path>
              <a:path w="836929" h="214629">
                <a:moveTo>
                  <a:pt x="261747" y="147955"/>
                </a:moveTo>
                <a:lnTo>
                  <a:pt x="260223" y="144018"/>
                </a:lnTo>
                <a:lnTo>
                  <a:pt x="257429" y="145288"/>
                </a:lnTo>
                <a:lnTo>
                  <a:pt x="254762" y="145923"/>
                </a:lnTo>
                <a:lnTo>
                  <a:pt x="250825" y="145923"/>
                </a:lnTo>
                <a:lnTo>
                  <a:pt x="249428" y="145415"/>
                </a:lnTo>
                <a:lnTo>
                  <a:pt x="246888" y="143383"/>
                </a:lnTo>
                <a:lnTo>
                  <a:pt x="246126" y="141478"/>
                </a:lnTo>
                <a:lnTo>
                  <a:pt x="244983" y="136271"/>
                </a:lnTo>
                <a:lnTo>
                  <a:pt x="244729" y="129159"/>
                </a:lnTo>
                <a:lnTo>
                  <a:pt x="244729" y="56007"/>
                </a:lnTo>
                <a:lnTo>
                  <a:pt x="209931" y="56007"/>
                </a:lnTo>
                <a:lnTo>
                  <a:pt x="209931" y="60071"/>
                </a:lnTo>
                <a:lnTo>
                  <a:pt x="216535" y="60198"/>
                </a:lnTo>
                <a:lnTo>
                  <a:pt x="221107" y="61341"/>
                </a:lnTo>
                <a:lnTo>
                  <a:pt x="225171" y="65405"/>
                </a:lnTo>
                <a:lnTo>
                  <a:pt x="226314" y="69215"/>
                </a:lnTo>
                <a:lnTo>
                  <a:pt x="226314" y="132461"/>
                </a:lnTo>
                <a:lnTo>
                  <a:pt x="220726" y="138049"/>
                </a:lnTo>
                <a:lnTo>
                  <a:pt x="216027" y="141859"/>
                </a:lnTo>
                <a:lnTo>
                  <a:pt x="207772" y="145796"/>
                </a:lnTo>
                <a:lnTo>
                  <a:pt x="204216" y="146812"/>
                </a:lnTo>
                <a:lnTo>
                  <a:pt x="196469" y="146812"/>
                </a:lnTo>
                <a:lnTo>
                  <a:pt x="192278" y="145288"/>
                </a:lnTo>
                <a:lnTo>
                  <a:pt x="185801" y="139446"/>
                </a:lnTo>
                <a:lnTo>
                  <a:pt x="184150" y="133223"/>
                </a:lnTo>
                <a:lnTo>
                  <a:pt x="184150" y="56007"/>
                </a:lnTo>
                <a:lnTo>
                  <a:pt x="148463" y="56007"/>
                </a:lnTo>
                <a:lnTo>
                  <a:pt x="148463" y="60071"/>
                </a:lnTo>
                <a:lnTo>
                  <a:pt x="153797" y="59944"/>
                </a:lnTo>
                <a:lnTo>
                  <a:pt x="157480" y="60452"/>
                </a:lnTo>
                <a:lnTo>
                  <a:pt x="161544" y="62484"/>
                </a:lnTo>
                <a:lnTo>
                  <a:pt x="162941" y="63881"/>
                </a:lnTo>
                <a:lnTo>
                  <a:pt x="165100" y="67564"/>
                </a:lnTo>
                <a:lnTo>
                  <a:pt x="165735" y="70866"/>
                </a:lnTo>
                <a:lnTo>
                  <a:pt x="165735" y="130302"/>
                </a:lnTo>
                <a:lnTo>
                  <a:pt x="166497" y="137668"/>
                </a:lnTo>
                <a:lnTo>
                  <a:pt x="169799" y="147955"/>
                </a:lnTo>
                <a:lnTo>
                  <a:pt x="172720" y="152273"/>
                </a:lnTo>
                <a:lnTo>
                  <a:pt x="180975" y="158750"/>
                </a:lnTo>
                <a:lnTo>
                  <a:pt x="186055" y="160401"/>
                </a:lnTo>
                <a:lnTo>
                  <a:pt x="196850" y="160401"/>
                </a:lnTo>
                <a:lnTo>
                  <a:pt x="226314" y="138938"/>
                </a:lnTo>
                <a:lnTo>
                  <a:pt x="226314" y="160401"/>
                </a:lnTo>
                <a:lnTo>
                  <a:pt x="231267" y="160401"/>
                </a:lnTo>
                <a:lnTo>
                  <a:pt x="261747" y="147955"/>
                </a:lnTo>
                <a:close/>
              </a:path>
              <a:path w="836929" h="214629">
                <a:moveTo>
                  <a:pt x="336296" y="0"/>
                </a:moveTo>
                <a:lnTo>
                  <a:pt x="301117" y="27305"/>
                </a:lnTo>
                <a:lnTo>
                  <a:pt x="279146" y="70231"/>
                </a:lnTo>
                <a:lnTo>
                  <a:pt x="274828" y="102997"/>
                </a:lnTo>
                <a:lnTo>
                  <a:pt x="275463" y="114681"/>
                </a:lnTo>
                <a:lnTo>
                  <a:pt x="288417" y="158750"/>
                </a:lnTo>
                <a:lnTo>
                  <a:pt x="314325" y="191516"/>
                </a:lnTo>
                <a:lnTo>
                  <a:pt x="336296" y="205740"/>
                </a:lnTo>
                <a:lnTo>
                  <a:pt x="336296" y="201676"/>
                </a:lnTo>
                <a:lnTo>
                  <a:pt x="328930" y="196469"/>
                </a:lnTo>
                <a:lnTo>
                  <a:pt x="322834" y="191135"/>
                </a:lnTo>
                <a:lnTo>
                  <a:pt x="302006" y="153289"/>
                </a:lnTo>
                <a:lnTo>
                  <a:pt x="296672" y="111633"/>
                </a:lnTo>
                <a:lnTo>
                  <a:pt x="296418" y="100076"/>
                </a:lnTo>
                <a:lnTo>
                  <a:pt x="296672" y="89281"/>
                </a:lnTo>
                <a:lnTo>
                  <a:pt x="303149" y="48768"/>
                </a:lnTo>
                <a:lnTo>
                  <a:pt x="323850" y="13589"/>
                </a:lnTo>
                <a:lnTo>
                  <a:pt x="336296" y="4699"/>
                </a:lnTo>
                <a:lnTo>
                  <a:pt x="336296" y="0"/>
                </a:lnTo>
                <a:close/>
              </a:path>
              <a:path w="836929" h="214629">
                <a:moveTo>
                  <a:pt x="498729" y="81280"/>
                </a:moveTo>
                <a:lnTo>
                  <a:pt x="486537" y="37846"/>
                </a:lnTo>
                <a:lnTo>
                  <a:pt x="473202" y="22733"/>
                </a:lnTo>
                <a:lnTo>
                  <a:pt x="473202" y="84455"/>
                </a:lnTo>
                <a:lnTo>
                  <a:pt x="472440" y="100965"/>
                </a:lnTo>
                <a:lnTo>
                  <a:pt x="451993" y="143637"/>
                </a:lnTo>
                <a:lnTo>
                  <a:pt x="424180" y="152908"/>
                </a:lnTo>
                <a:lnTo>
                  <a:pt x="414655" y="152019"/>
                </a:lnTo>
                <a:lnTo>
                  <a:pt x="385191" y="126873"/>
                </a:lnTo>
                <a:lnTo>
                  <a:pt x="376516" y="81788"/>
                </a:lnTo>
                <a:lnTo>
                  <a:pt x="376428" y="81280"/>
                </a:lnTo>
                <a:lnTo>
                  <a:pt x="377291" y="64770"/>
                </a:lnTo>
                <a:lnTo>
                  <a:pt x="377317" y="64516"/>
                </a:lnTo>
                <a:lnTo>
                  <a:pt x="391668" y="26924"/>
                </a:lnTo>
                <a:lnTo>
                  <a:pt x="424180" y="11938"/>
                </a:lnTo>
                <a:lnTo>
                  <a:pt x="434340" y="12827"/>
                </a:lnTo>
                <a:lnTo>
                  <a:pt x="464845" y="37846"/>
                </a:lnTo>
                <a:lnTo>
                  <a:pt x="464705" y="37846"/>
                </a:lnTo>
                <a:lnTo>
                  <a:pt x="473202" y="84455"/>
                </a:lnTo>
                <a:lnTo>
                  <a:pt x="473202" y="22733"/>
                </a:lnTo>
                <a:lnTo>
                  <a:pt x="465836" y="16383"/>
                </a:lnTo>
                <a:lnTo>
                  <a:pt x="458076" y="11938"/>
                </a:lnTo>
                <a:lnTo>
                  <a:pt x="453644" y="9398"/>
                </a:lnTo>
                <a:lnTo>
                  <a:pt x="440436" y="5207"/>
                </a:lnTo>
                <a:lnTo>
                  <a:pt x="426339" y="3937"/>
                </a:lnTo>
                <a:lnTo>
                  <a:pt x="410387" y="5207"/>
                </a:lnTo>
                <a:lnTo>
                  <a:pt x="411734" y="5207"/>
                </a:lnTo>
                <a:lnTo>
                  <a:pt x="375412" y="23495"/>
                </a:lnTo>
                <a:lnTo>
                  <a:pt x="352298" y="64770"/>
                </a:lnTo>
                <a:lnTo>
                  <a:pt x="350812" y="81280"/>
                </a:lnTo>
                <a:lnTo>
                  <a:pt x="350774" y="81788"/>
                </a:lnTo>
                <a:lnTo>
                  <a:pt x="352044" y="97790"/>
                </a:lnTo>
                <a:lnTo>
                  <a:pt x="372110" y="138811"/>
                </a:lnTo>
                <a:lnTo>
                  <a:pt x="409448" y="159385"/>
                </a:lnTo>
                <a:lnTo>
                  <a:pt x="424307" y="160782"/>
                </a:lnTo>
                <a:lnTo>
                  <a:pt x="439166" y="159385"/>
                </a:lnTo>
                <a:lnTo>
                  <a:pt x="450723" y="152908"/>
                </a:lnTo>
                <a:lnTo>
                  <a:pt x="477012" y="138176"/>
                </a:lnTo>
                <a:lnTo>
                  <a:pt x="497332" y="97790"/>
                </a:lnTo>
                <a:lnTo>
                  <a:pt x="498602" y="81788"/>
                </a:lnTo>
                <a:lnTo>
                  <a:pt x="498729" y="81280"/>
                </a:lnTo>
                <a:close/>
              </a:path>
              <a:path w="836929" h="214629">
                <a:moveTo>
                  <a:pt x="672084" y="7366"/>
                </a:moveTo>
                <a:lnTo>
                  <a:pt x="607441" y="7366"/>
                </a:lnTo>
                <a:lnTo>
                  <a:pt x="607441" y="11430"/>
                </a:lnTo>
                <a:lnTo>
                  <a:pt x="616204" y="11430"/>
                </a:lnTo>
                <a:lnTo>
                  <a:pt x="619760" y="12319"/>
                </a:lnTo>
                <a:lnTo>
                  <a:pt x="625221" y="15367"/>
                </a:lnTo>
                <a:lnTo>
                  <a:pt x="626872" y="17018"/>
                </a:lnTo>
                <a:lnTo>
                  <a:pt x="628650" y="21209"/>
                </a:lnTo>
                <a:lnTo>
                  <a:pt x="629031" y="26289"/>
                </a:lnTo>
                <a:lnTo>
                  <a:pt x="629031" y="76962"/>
                </a:lnTo>
                <a:lnTo>
                  <a:pt x="558927" y="76962"/>
                </a:lnTo>
                <a:lnTo>
                  <a:pt x="558927" y="26543"/>
                </a:lnTo>
                <a:lnTo>
                  <a:pt x="571627" y="11430"/>
                </a:lnTo>
                <a:lnTo>
                  <a:pt x="580644" y="11430"/>
                </a:lnTo>
                <a:lnTo>
                  <a:pt x="580644" y="7366"/>
                </a:lnTo>
                <a:lnTo>
                  <a:pt x="515874" y="7366"/>
                </a:lnTo>
                <a:lnTo>
                  <a:pt x="515874" y="11430"/>
                </a:lnTo>
                <a:lnTo>
                  <a:pt x="524891" y="11430"/>
                </a:lnTo>
                <a:lnTo>
                  <a:pt x="528193" y="12319"/>
                </a:lnTo>
                <a:lnTo>
                  <a:pt x="533908" y="15367"/>
                </a:lnTo>
                <a:lnTo>
                  <a:pt x="535432" y="17018"/>
                </a:lnTo>
                <a:lnTo>
                  <a:pt x="537083" y="21209"/>
                </a:lnTo>
                <a:lnTo>
                  <a:pt x="537591" y="26289"/>
                </a:lnTo>
                <a:lnTo>
                  <a:pt x="537591" y="139827"/>
                </a:lnTo>
                <a:lnTo>
                  <a:pt x="536702" y="145415"/>
                </a:lnTo>
                <a:lnTo>
                  <a:pt x="532130" y="151384"/>
                </a:lnTo>
                <a:lnTo>
                  <a:pt x="527685" y="153289"/>
                </a:lnTo>
                <a:lnTo>
                  <a:pt x="515874" y="153289"/>
                </a:lnTo>
                <a:lnTo>
                  <a:pt x="515874" y="157353"/>
                </a:lnTo>
                <a:lnTo>
                  <a:pt x="580644" y="157353"/>
                </a:lnTo>
                <a:lnTo>
                  <a:pt x="580644" y="153289"/>
                </a:lnTo>
                <a:lnTo>
                  <a:pt x="571627" y="153289"/>
                </a:lnTo>
                <a:lnTo>
                  <a:pt x="568325" y="152400"/>
                </a:lnTo>
                <a:lnTo>
                  <a:pt x="562610" y="149225"/>
                </a:lnTo>
                <a:lnTo>
                  <a:pt x="561086" y="147701"/>
                </a:lnTo>
                <a:lnTo>
                  <a:pt x="559308" y="143383"/>
                </a:lnTo>
                <a:lnTo>
                  <a:pt x="558927" y="138430"/>
                </a:lnTo>
                <a:lnTo>
                  <a:pt x="558927" y="85090"/>
                </a:lnTo>
                <a:lnTo>
                  <a:pt x="629031" y="85090"/>
                </a:lnTo>
                <a:lnTo>
                  <a:pt x="629031" y="139827"/>
                </a:lnTo>
                <a:lnTo>
                  <a:pt x="628269" y="145415"/>
                </a:lnTo>
                <a:lnTo>
                  <a:pt x="623443" y="151384"/>
                </a:lnTo>
                <a:lnTo>
                  <a:pt x="618998" y="153289"/>
                </a:lnTo>
                <a:lnTo>
                  <a:pt x="607441" y="153289"/>
                </a:lnTo>
                <a:lnTo>
                  <a:pt x="607441" y="157353"/>
                </a:lnTo>
                <a:lnTo>
                  <a:pt x="672084" y="157353"/>
                </a:lnTo>
                <a:lnTo>
                  <a:pt x="672084" y="153289"/>
                </a:lnTo>
                <a:lnTo>
                  <a:pt x="663067" y="153289"/>
                </a:lnTo>
                <a:lnTo>
                  <a:pt x="659765" y="152400"/>
                </a:lnTo>
                <a:lnTo>
                  <a:pt x="654177" y="149225"/>
                </a:lnTo>
                <a:lnTo>
                  <a:pt x="652653" y="147701"/>
                </a:lnTo>
                <a:lnTo>
                  <a:pt x="650875" y="143383"/>
                </a:lnTo>
                <a:lnTo>
                  <a:pt x="650494" y="138430"/>
                </a:lnTo>
                <a:lnTo>
                  <a:pt x="650494" y="26543"/>
                </a:lnTo>
                <a:lnTo>
                  <a:pt x="663067" y="11430"/>
                </a:lnTo>
                <a:lnTo>
                  <a:pt x="672084" y="11430"/>
                </a:lnTo>
                <a:lnTo>
                  <a:pt x="672084" y="7366"/>
                </a:lnTo>
                <a:close/>
              </a:path>
              <a:path w="836929" h="214629">
                <a:moveTo>
                  <a:pt x="747903" y="102743"/>
                </a:moveTo>
                <a:lnTo>
                  <a:pt x="739140" y="57531"/>
                </a:lnTo>
                <a:lnTo>
                  <a:pt x="714629" y="19558"/>
                </a:lnTo>
                <a:lnTo>
                  <a:pt x="686562" y="0"/>
                </a:lnTo>
                <a:lnTo>
                  <a:pt x="686562" y="4699"/>
                </a:lnTo>
                <a:lnTo>
                  <a:pt x="693928" y="9779"/>
                </a:lnTo>
                <a:lnTo>
                  <a:pt x="700024" y="15240"/>
                </a:lnTo>
                <a:lnTo>
                  <a:pt x="720979" y="52832"/>
                </a:lnTo>
                <a:lnTo>
                  <a:pt x="726186" y="94615"/>
                </a:lnTo>
                <a:lnTo>
                  <a:pt x="726440" y="106172"/>
                </a:lnTo>
                <a:lnTo>
                  <a:pt x="726186" y="116840"/>
                </a:lnTo>
                <a:lnTo>
                  <a:pt x="719582" y="157607"/>
                </a:lnTo>
                <a:lnTo>
                  <a:pt x="698881" y="192659"/>
                </a:lnTo>
                <a:lnTo>
                  <a:pt x="686562" y="201676"/>
                </a:lnTo>
                <a:lnTo>
                  <a:pt x="686562" y="205740"/>
                </a:lnTo>
                <a:lnTo>
                  <a:pt x="721741" y="178435"/>
                </a:lnTo>
                <a:lnTo>
                  <a:pt x="743712" y="135636"/>
                </a:lnTo>
                <a:lnTo>
                  <a:pt x="746887" y="119507"/>
                </a:lnTo>
                <a:lnTo>
                  <a:pt x="747903" y="102743"/>
                </a:lnTo>
                <a:close/>
              </a:path>
              <a:path w="836929" h="214629">
                <a:moveTo>
                  <a:pt x="836549" y="193167"/>
                </a:moveTo>
                <a:lnTo>
                  <a:pt x="833628" y="193167"/>
                </a:lnTo>
                <a:lnTo>
                  <a:pt x="832104" y="195580"/>
                </a:lnTo>
                <a:lnTo>
                  <a:pt x="830453" y="197485"/>
                </a:lnTo>
                <a:lnTo>
                  <a:pt x="826643" y="200279"/>
                </a:lnTo>
                <a:lnTo>
                  <a:pt x="824484" y="201168"/>
                </a:lnTo>
                <a:lnTo>
                  <a:pt x="819531" y="202057"/>
                </a:lnTo>
                <a:lnTo>
                  <a:pt x="780034" y="202184"/>
                </a:lnTo>
                <a:lnTo>
                  <a:pt x="783463" y="198755"/>
                </a:lnTo>
                <a:lnTo>
                  <a:pt x="805815" y="175133"/>
                </a:lnTo>
                <a:lnTo>
                  <a:pt x="828294" y="141097"/>
                </a:lnTo>
                <a:lnTo>
                  <a:pt x="829691" y="135509"/>
                </a:lnTo>
                <a:lnTo>
                  <a:pt x="829691" y="121793"/>
                </a:lnTo>
                <a:lnTo>
                  <a:pt x="826643" y="114935"/>
                </a:lnTo>
                <a:lnTo>
                  <a:pt x="814451" y="103251"/>
                </a:lnTo>
                <a:lnTo>
                  <a:pt x="806831" y="100330"/>
                </a:lnTo>
                <a:lnTo>
                  <a:pt x="789051" y="100330"/>
                </a:lnTo>
                <a:lnTo>
                  <a:pt x="765556" y="131953"/>
                </a:lnTo>
                <a:lnTo>
                  <a:pt x="768477" y="131953"/>
                </a:lnTo>
                <a:lnTo>
                  <a:pt x="770636" y="125730"/>
                </a:lnTo>
                <a:lnTo>
                  <a:pt x="773938" y="121031"/>
                </a:lnTo>
                <a:lnTo>
                  <a:pt x="782701" y="114554"/>
                </a:lnTo>
                <a:lnTo>
                  <a:pt x="787654" y="113030"/>
                </a:lnTo>
                <a:lnTo>
                  <a:pt x="799338" y="113030"/>
                </a:lnTo>
                <a:lnTo>
                  <a:pt x="804672" y="115316"/>
                </a:lnTo>
                <a:lnTo>
                  <a:pt x="813308" y="124460"/>
                </a:lnTo>
                <a:lnTo>
                  <a:pt x="815467" y="130302"/>
                </a:lnTo>
                <a:lnTo>
                  <a:pt x="815467" y="137414"/>
                </a:lnTo>
                <a:lnTo>
                  <a:pt x="796544" y="177165"/>
                </a:lnTo>
                <a:lnTo>
                  <a:pt x="762254" y="211582"/>
                </a:lnTo>
                <a:lnTo>
                  <a:pt x="762254" y="214630"/>
                </a:lnTo>
                <a:lnTo>
                  <a:pt x="828675" y="214630"/>
                </a:lnTo>
                <a:lnTo>
                  <a:pt x="836549" y="1931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60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7" name="object 77"/>
          <p:cNvGrpSpPr/>
          <p:nvPr/>
        </p:nvGrpSpPr>
        <p:grpSpPr>
          <a:xfrm>
            <a:off x="3669410" y="3990404"/>
            <a:ext cx="569595" cy="89535"/>
            <a:chOff x="4384547" y="4796028"/>
            <a:chExt cx="759460" cy="119380"/>
          </a:xfrm>
        </p:grpSpPr>
        <p:sp>
          <p:nvSpPr>
            <p:cNvPr id="78" name="object 78"/>
            <p:cNvSpPr/>
            <p:nvPr/>
          </p:nvSpPr>
          <p:spPr>
            <a:xfrm>
              <a:off x="4384547" y="4850950"/>
              <a:ext cx="580390" cy="18415"/>
            </a:xfrm>
            <a:custGeom>
              <a:avLst/>
              <a:gdLst/>
              <a:ahLst/>
              <a:cxnLst/>
              <a:rect l="l" t="t" r="r" b="b"/>
              <a:pathLst>
                <a:path w="580389" h="18414">
                  <a:moveTo>
                    <a:pt x="580313" y="0"/>
                  </a:moveTo>
                  <a:lnTo>
                    <a:pt x="0" y="0"/>
                  </a:lnTo>
                  <a:lnTo>
                    <a:pt x="0" y="17848"/>
                  </a:lnTo>
                  <a:lnTo>
                    <a:pt x="580313" y="17848"/>
                  </a:lnTo>
                  <a:lnTo>
                    <a:pt x="58031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6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79" name="object 79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4928615" y="4796028"/>
              <a:ext cx="214884" cy="118872"/>
            </a:xfrm>
            <a:prstGeom prst="rect">
              <a:avLst/>
            </a:prstGeom>
          </p:spPr>
        </p:pic>
      </p:grpSp>
      <p:sp>
        <p:nvSpPr>
          <p:cNvPr id="80" name="object 80"/>
          <p:cNvSpPr/>
          <p:nvPr/>
        </p:nvSpPr>
        <p:spPr>
          <a:xfrm>
            <a:off x="3710558" y="4203028"/>
            <a:ext cx="40958" cy="13335"/>
          </a:xfrm>
          <a:custGeom>
            <a:avLst/>
            <a:gdLst/>
            <a:ahLst/>
            <a:cxnLst/>
            <a:rect l="l" t="t" r="r" b="b"/>
            <a:pathLst>
              <a:path w="54610" h="17779">
                <a:moveTo>
                  <a:pt x="54564" y="0"/>
                </a:moveTo>
                <a:lnTo>
                  <a:pt x="0" y="0"/>
                </a:lnTo>
                <a:lnTo>
                  <a:pt x="0" y="17744"/>
                </a:lnTo>
                <a:lnTo>
                  <a:pt x="54564" y="17744"/>
                </a:lnTo>
                <a:lnTo>
                  <a:pt x="545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60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1" name="object 81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3806572" y="4134422"/>
            <a:ext cx="308609" cy="157734"/>
          </a:xfrm>
          <a:prstGeom prst="rect">
            <a:avLst/>
          </a:prstGeom>
        </p:spPr>
      </p:pic>
      <p:grpSp>
        <p:nvGrpSpPr>
          <p:cNvPr id="82" name="object 82"/>
          <p:cNvGrpSpPr/>
          <p:nvPr/>
        </p:nvGrpSpPr>
        <p:grpSpPr>
          <a:xfrm>
            <a:off x="4502658" y="3585782"/>
            <a:ext cx="2102168" cy="950119"/>
            <a:chOff x="5495544" y="4256532"/>
            <a:chExt cx="2802890" cy="1266825"/>
          </a:xfrm>
        </p:grpSpPr>
        <p:sp>
          <p:nvSpPr>
            <p:cNvPr id="83" name="object 83"/>
            <p:cNvSpPr/>
            <p:nvPr/>
          </p:nvSpPr>
          <p:spPr>
            <a:xfrm>
              <a:off x="5961888" y="4672584"/>
              <a:ext cx="18415" cy="361315"/>
            </a:xfrm>
            <a:custGeom>
              <a:avLst/>
              <a:gdLst/>
              <a:ahLst/>
              <a:cxnLst/>
              <a:rect l="l" t="t" r="r" b="b"/>
              <a:pathLst>
                <a:path w="18414" h="361314">
                  <a:moveTo>
                    <a:pt x="14097" y="0"/>
                  </a:moveTo>
                  <a:lnTo>
                    <a:pt x="4063" y="0"/>
                  </a:lnTo>
                  <a:lnTo>
                    <a:pt x="0" y="4064"/>
                  </a:lnTo>
                  <a:lnTo>
                    <a:pt x="0" y="356743"/>
                  </a:lnTo>
                  <a:lnTo>
                    <a:pt x="4063" y="360807"/>
                  </a:lnTo>
                  <a:lnTo>
                    <a:pt x="14097" y="360807"/>
                  </a:lnTo>
                  <a:lnTo>
                    <a:pt x="18034" y="356743"/>
                  </a:lnTo>
                  <a:lnTo>
                    <a:pt x="18034" y="4064"/>
                  </a:lnTo>
                  <a:lnTo>
                    <a:pt x="1409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6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84" name="object 84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5495544" y="4256532"/>
              <a:ext cx="2729483" cy="1266444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7822692" y="5029200"/>
              <a:ext cx="136905" cy="154812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7452360" y="5198364"/>
              <a:ext cx="146303" cy="155448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7621523" y="5148072"/>
              <a:ext cx="178307" cy="96011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7050024" y="4732019"/>
              <a:ext cx="853440" cy="485775"/>
            </a:xfrm>
            <a:custGeom>
              <a:avLst/>
              <a:gdLst/>
              <a:ahLst/>
              <a:cxnLst/>
              <a:rect l="l" t="t" r="r" b="b"/>
              <a:pathLst>
                <a:path w="853440" h="485775">
                  <a:moveTo>
                    <a:pt x="393700" y="476758"/>
                  </a:moveTo>
                  <a:lnTo>
                    <a:pt x="393065" y="470916"/>
                  </a:lnTo>
                  <a:lnTo>
                    <a:pt x="12319" y="177800"/>
                  </a:lnTo>
                  <a:lnTo>
                    <a:pt x="6477" y="178562"/>
                  </a:lnTo>
                  <a:lnTo>
                    <a:pt x="0" y="186690"/>
                  </a:lnTo>
                  <a:lnTo>
                    <a:pt x="762" y="192532"/>
                  </a:lnTo>
                  <a:lnTo>
                    <a:pt x="381508" y="485648"/>
                  </a:lnTo>
                  <a:lnTo>
                    <a:pt x="387350" y="484886"/>
                  </a:lnTo>
                  <a:lnTo>
                    <a:pt x="393700" y="476758"/>
                  </a:lnTo>
                  <a:close/>
                </a:path>
                <a:path w="853440" h="485775">
                  <a:moveTo>
                    <a:pt x="853059" y="4191"/>
                  </a:moveTo>
                  <a:lnTo>
                    <a:pt x="848741" y="0"/>
                  </a:lnTo>
                  <a:lnTo>
                    <a:pt x="838327" y="0"/>
                  </a:lnTo>
                  <a:lnTo>
                    <a:pt x="834263" y="4191"/>
                  </a:lnTo>
                  <a:lnTo>
                    <a:pt x="833120" y="260858"/>
                  </a:lnTo>
                  <a:lnTo>
                    <a:pt x="832866" y="266065"/>
                  </a:lnTo>
                  <a:lnTo>
                    <a:pt x="837184" y="270256"/>
                  </a:lnTo>
                  <a:lnTo>
                    <a:pt x="847471" y="270256"/>
                  </a:lnTo>
                  <a:lnTo>
                    <a:pt x="851662" y="266065"/>
                  </a:lnTo>
                  <a:lnTo>
                    <a:pt x="853059" y="41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6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89" name="object 89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7976742" y="5138674"/>
              <a:ext cx="321309" cy="232917"/>
            </a:xfrm>
            <a:prstGeom prst="rect">
              <a:avLst/>
            </a:prstGeom>
          </p:spPr>
        </p:pic>
      </p:grpSp>
      <p:sp>
        <p:nvSpPr>
          <p:cNvPr id="90" name="Прямоугольник 89"/>
          <p:cNvSpPr/>
          <p:nvPr/>
        </p:nvSpPr>
        <p:spPr>
          <a:xfrm>
            <a:off x="2593276" y="26706"/>
            <a:ext cx="25789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spc="-10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</a:t>
            </a:r>
            <a:r>
              <a:rPr lang="ru-RU" sz="20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имиялық</a:t>
            </a:r>
            <a:r>
              <a:rPr lang="ru-RU" sz="2000" b="1" spc="-12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b="1" spc="-10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қасиеттері</a:t>
            </a: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1" name="Номер слайда 90"/>
          <p:cNvSpPr>
            <a:spLocks noGrp="1"/>
          </p:cNvSpPr>
          <p:nvPr>
            <p:ph type="sldNum" sz="quarter" idx="7"/>
          </p:nvPr>
        </p:nvSpPr>
        <p:spPr>
          <a:xfrm>
            <a:off x="5821680" y="4783455"/>
            <a:ext cx="2103120" cy="257175"/>
          </a:xfrm>
        </p:spPr>
        <p:txBody>
          <a:bodyPr/>
          <a:lstStyle/>
          <a:p>
            <a:fld id="{B6F15528-21DE-4FAA-801E-634DDDAF4B2B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7433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87981" y="1093808"/>
            <a:ext cx="44291" cy="13811"/>
          </a:xfrm>
          <a:custGeom>
            <a:avLst/>
            <a:gdLst/>
            <a:ahLst/>
            <a:cxnLst/>
            <a:rect l="l" t="t" r="r" b="b"/>
            <a:pathLst>
              <a:path w="59055" h="18415">
                <a:moveTo>
                  <a:pt x="58803" y="0"/>
                </a:moveTo>
                <a:lnTo>
                  <a:pt x="0" y="0"/>
                </a:lnTo>
                <a:lnTo>
                  <a:pt x="0" y="17837"/>
                </a:lnTo>
                <a:lnTo>
                  <a:pt x="58803" y="17837"/>
                </a:lnTo>
                <a:lnTo>
                  <a:pt x="588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60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87422" y="1014983"/>
            <a:ext cx="308609" cy="17830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32891" y="860679"/>
            <a:ext cx="233172" cy="130302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022604" y="1021842"/>
            <a:ext cx="315754" cy="459581"/>
            <a:chOff x="644651" y="1362455"/>
            <a:chExt cx="421005" cy="61277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4651" y="1746503"/>
              <a:ext cx="420623" cy="22860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17803" y="1362455"/>
              <a:ext cx="18415" cy="351790"/>
            </a:xfrm>
            <a:custGeom>
              <a:avLst/>
              <a:gdLst/>
              <a:ahLst/>
              <a:cxnLst/>
              <a:rect l="l" t="t" r="r" b="b"/>
              <a:pathLst>
                <a:path w="18415" h="351789">
                  <a:moveTo>
                    <a:pt x="14058" y="0"/>
                  </a:moveTo>
                  <a:lnTo>
                    <a:pt x="4051" y="0"/>
                  </a:lnTo>
                  <a:lnTo>
                    <a:pt x="0" y="4572"/>
                  </a:lnTo>
                  <a:lnTo>
                    <a:pt x="0" y="347218"/>
                  </a:lnTo>
                  <a:lnTo>
                    <a:pt x="4051" y="351790"/>
                  </a:lnTo>
                  <a:lnTo>
                    <a:pt x="14058" y="351790"/>
                  </a:lnTo>
                  <a:lnTo>
                    <a:pt x="18110" y="347218"/>
                  </a:lnTo>
                  <a:lnTo>
                    <a:pt x="18110" y="4572"/>
                  </a:lnTo>
                  <a:lnTo>
                    <a:pt x="1405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600">
                <a:solidFill>
                  <a:srgbClr val="002060"/>
                </a:solidFill>
                <a:latin typeface="+mn-lt"/>
              </a:endParaRPr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290066" y="860679"/>
            <a:ext cx="696277" cy="130493"/>
            <a:chOff x="1001267" y="1147572"/>
            <a:chExt cx="928369" cy="173990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80159" y="1147572"/>
              <a:ext cx="137159" cy="17373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40179" y="1147572"/>
              <a:ext cx="146303" cy="17373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09343" y="1147572"/>
              <a:ext cx="320039" cy="17373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001267" y="1229868"/>
              <a:ext cx="251460" cy="18415"/>
            </a:xfrm>
            <a:custGeom>
              <a:avLst/>
              <a:gdLst/>
              <a:ahLst/>
              <a:cxnLst/>
              <a:rect l="l" t="t" r="r" b="b"/>
              <a:pathLst>
                <a:path w="251459" h="18415">
                  <a:moveTo>
                    <a:pt x="247141" y="0"/>
                  </a:moveTo>
                  <a:lnTo>
                    <a:pt x="4241" y="0"/>
                  </a:lnTo>
                  <a:lnTo>
                    <a:pt x="0" y="4064"/>
                  </a:lnTo>
                  <a:lnTo>
                    <a:pt x="0" y="14097"/>
                  </a:lnTo>
                  <a:lnTo>
                    <a:pt x="4241" y="18161"/>
                  </a:lnTo>
                  <a:lnTo>
                    <a:pt x="247141" y="18161"/>
                  </a:lnTo>
                  <a:lnTo>
                    <a:pt x="251396" y="14097"/>
                  </a:lnTo>
                  <a:lnTo>
                    <a:pt x="251396" y="4064"/>
                  </a:lnTo>
                  <a:lnTo>
                    <a:pt x="24714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600">
                <a:solidFill>
                  <a:srgbClr val="002060"/>
                </a:solidFill>
                <a:latin typeface="+mn-lt"/>
              </a:endParaRPr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762000" y="860679"/>
            <a:ext cx="247174" cy="127159"/>
            <a:chOff x="297179" y="1147572"/>
            <a:chExt cx="329565" cy="169545"/>
          </a:xfrm>
        </p:grpSpPr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97179" y="1147572"/>
              <a:ext cx="150876" cy="169163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80059" y="1229868"/>
              <a:ext cx="146685" cy="18415"/>
            </a:xfrm>
            <a:custGeom>
              <a:avLst/>
              <a:gdLst/>
              <a:ahLst/>
              <a:cxnLst/>
              <a:rect l="l" t="t" r="r" b="b"/>
              <a:pathLst>
                <a:path w="146684" h="18415">
                  <a:moveTo>
                    <a:pt x="141909" y="0"/>
                  </a:moveTo>
                  <a:lnTo>
                    <a:pt x="4229" y="0"/>
                  </a:lnTo>
                  <a:lnTo>
                    <a:pt x="0" y="4064"/>
                  </a:lnTo>
                  <a:lnTo>
                    <a:pt x="0" y="14097"/>
                  </a:lnTo>
                  <a:lnTo>
                    <a:pt x="4229" y="18161"/>
                  </a:lnTo>
                  <a:lnTo>
                    <a:pt x="141909" y="18161"/>
                  </a:lnTo>
                  <a:lnTo>
                    <a:pt x="146126" y="14097"/>
                  </a:lnTo>
                  <a:lnTo>
                    <a:pt x="146126" y="4064"/>
                  </a:lnTo>
                  <a:lnTo>
                    <a:pt x="14190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600">
                <a:solidFill>
                  <a:srgbClr val="002060"/>
                </a:solidFill>
                <a:latin typeface="+mn-lt"/>
              </a:endParaRPr>
            </a:p>
          </p:txBody>
        </p:sp>
      </p:grpSp>
      <p:pic>
        <p:nvPicPr>
          <p:cNvPr id="16" name="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034159" y="881252"/>
            <a:ext cx="82296" cy="92583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2236469" y="860679"/>
            <a:ext cx="552450" cy="178594"/>
            <a:chOff x="2263139" y="1147572"/>
            <a:chExt cx="736600" cy="238125"/>
          </a:xfrm>
        </p:grpSpPr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263139" y="1147572"/>
              <a:ext cx="388619" cy="23774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679191" y="1147572"/>
              <a:ext cx="320039" cy="173736"/>
            </a:xfrm>
            <a:prstGeom prst="rect">
              <a:avLst/>
            </a:prstGeom>
          </p:spPr>
        </p:pic>
      </p:grpSp>
      <p:pic>
        <p:nvPicPr>
          <p:cNvPr id="20" name="object 2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833115" y="713231"/>
            <a:ext cx="665226" cy="246888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837813" y="850391"/>
            <a:ext cx="233172" cy="130302"/>
          </a:xfrm>
          <a:prstGeom prst="rect">
            <a:avLst/>
          </a:prstGeom>
        </p:spPr>
      </p:pic>
      <p:grpSp>
        <p:nvGrpSpPr>
          <p:cNvPr id="22" name="object 22"/>
          <p:cNvGrpSpPr/>
          <p:nvPr/>
        </p:nvGrpSpPr>
        <p:grpSpPr>
          <a:xfrm>
            <a:off x="3827525" y="850392"/>
            <a:ext cx="1142048" cy="624364"/>
            <a:chOff x="4384547" y="1133855"/>
            <a:chExt cx="1522730" cy="832485"/>
          </a:xfrm>
        </p:grpSpPr>
        <p:sp>
          <p:nvSpPr>
            <p:cNvPr id="23" name="object 23"/>
            <p:cNvSpPr/>
            <p:nvPr/>
          </p:nvSpPr>
          <p:spPr>
            <a:xfrm>
              <a:off x="5143499" y="1755613"/>
              <a:ext cx="45720" cy="13970"/>
            </a:xfrm>
            <a:custGeom>
              <a:avLst/>
              <a:gdLst/>
              <a:ahLst/>
              <a:cxnLst/>
              <a:rect l="l" t="t" r="r" b="b"/>
              <a:pathLst>
                <a:path w="45720" h="13969">
                  <a:moveTo>
                    <a:pt x="45693" y="0"/>
                  </a:moveTo>
                  <a:lnTo>
                    <a:pt x="0" y="0"/>
                  </a:lnTo>
                  <a:lnTo>
                    <a:pt x="0" y="13623"/>
                  </a:lnTo>
                  <a:lnTo>
                    <a:pt x="45693" y="13623"/>
                  </a:lnTo>
                  <a:lnTo>
                    <a:pt x="4569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600">
                <a:solidFill>
                  <a:srgbClr val="002060"/>
                </a:solidFill>
                <a:latin typeface="+mn-lt"/>
              </a:endParaRPr>
            </a:p>
          </p:txBody>
        </p:sp>
        <p:pic>
          <p:nvPicPr>
            <p:cNvPr id="24" name="object 2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384547" y="1133855"/>
              <a:ext cx="1522476" cy="832103"/>
            </a:xfrm>
            <a:prstGeom prst="rect">
              <a:avLst/>
            </a:prstGeom>
          </p:spPr>
        </p:pic>
      </p:grpSp>
      <p:grpSp>
        <p:nvGrpSpPr>
          <p:cNvPr id="25" name="object 25"/>
          <p:cNvGrpSpPr/>
          <p:nvPr/>
        </p:nvGrpSpPr>
        <p:grpSpPr>
          <a:xfrm>
            <a:off x="3566922" y="850391"/>
            <a:ext cx="246698" cy="123825"/>
            <a:chOff x="4037076" y="1133855"/>
            <a:chExt cx="328930" cy="165100"/>
          </a:xfrm>
        </p:grpSpPr>
        <p:pic>
          <p:nvPicPr>
            <p:cNvPr id="26" name="object 2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037076" y="1133855"/>
              <a:ext cx="150875" cy="164591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4224528" y="1211579"/>
              <a:ext cx="141605" cy="22860"/>
            </a:xfrm>
            <a:custGeom>
              <a:avLst/>
              <a:gdLst/>
              <a:ahLst/>
              <a:cxnLst/>
              <a:rect l="l" t="t" r="r" b="b"/>
              <a:pathLst>
                <a:path w="141604" h="22859">
                  <a:moveTo>
                    <a:pt x="137033" y="0"/>
                  </a:moveTo>
                  <a:lnTo>
                    <a:pt x="4191" y="0"/>
                  </a:lnTo>
                  <a:lnTo>
                    <a:pt x="0" y="5080"/>
                  </a:lnTo>
                  <a:lnTo>
                    <a:pt x="0" y="17525"/>
                  </a:lnTo>
                  <a:lnTo>
                    <a:pt x="4191" y="22606"/>
                  </a:lnTo>
                  <a:lnTo>
                    <a:pt x="137033" y="22606"/>
                  </a:lnTo>
                  <a:lnTo>
                    <a:pt x="141224" y="17525"/>
                  </a:lnTo>
                  <a:lnTo>
                    <a:pt x="141224" y="5080"/>
                  </a:lnTo>
                  <a:lnTo>
                    <a:pt x="13703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600">
                <a:solidFill>
                  <a:srgbClr val="002060"/>
                </a:solidFill>
                <a:latin typeface="+mn-lt"/>
              </a:endParaRPr>
            </a:p>
          </p:txBody>
        </p:sp>
      </p:grpSp>
      <p:pic>
        <p:nvPicPr>
          <p:cNvPr id="28" name="object 2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4989957" y="685801"/>
            <a:ext cx="624077" cy="438911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5953506" y="836675"/>
            <a:ext cx="233172" cy="130302"/>
          </a:xfrm>
          <a:prstGeom prst="rect">
            <a:avLst/>
          </a:prstGeom>
        </p:spPr>
      </p:pic>
      <p:grpSp>
        <p:nvGrpSpPr>
          <p:cNvPr id="30" name="object 30"/>
          <p:cNvGrpSpPr/>
          <p:nvPr/>
        </p:nvGrpSpPr>
        <p:grpSpPr>
          <a:xfrm>
            <a:off x="5943219" y="997839"/>
            <a:ext cx="315754" cy="462915"/>
            <a:chOff x="7205471" y="1330452"/>
            <a:chExt cx="421005" cy="617220"/>
          </a:xfrm>
        </p:grpSpPr>
        <p:pic>
          <p:nvPicPr>
            <p:cNvPr id="31" name="object 3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205471" y="1714500"/>
              <a:ext cx="420624" cy="233172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7278623" y="1330452"/>
              <a:ext cx="18415" cy="356870"/>
            </a:xfrm>
            <a:custGeom>
              <a:avLst/>
              <a:gdLst/>
              <a:ahLst/>
              <a:cxnLst/>
              <a:rect l="l" t="t" r="r" b="b"/>
              <a:pathLst>
                <a:path w="18415" h="356869">
                  <a:moveTo>
                    <a:pt x="13970" y="0"/>
                  </a:moveTo>
                  <a:lnTo>
                    <a:pt x="3936" y="0"/>
                  </a:lnTo>
                  <a:lnTo>
                    <a:pt x="0" y="4699"/>
                  </a:lnTo>
                  <a:lnTo>
                    <a:pt x="0" y="351789"/>
                  </a:lnTo>
                  <a:lnTo>
                    <a:pt x="3936" y="356362"/>
                  </a:lnTo>
                  <a:lnTo>
                    <a:pt x="13970" y="356362"/>
                  </a:lnTo>
                  <a:lnTo>
                    <a:pt x="18160" y="351789"/>
                  </a:lnTo>
                  <a:lnTo>
                    <a:pt x="18160" y="4699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600">
                <a:solidFill>
                  <a:srgbClr val="002060"/>
                </a:solidFill>
                <a:latin typeface="+mn-lt"/>
              </a:endParaRPr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6210681" y="836676"/>
            <a:ext cx="878205" cy="178594"/>
            <a:chOff x="7562088" y="1115567"/>
            <a:chExt cx="1170940" cy="238125"/>
          </a:xfrm>
        </p:grpSpPr>
        <p:pic>
          <p:nvPicPr>
            <p:cNvPr id="34" name="object 3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840980" y="1115567"/>
              <a:ext cx="137159" cy="173736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001000" y="1115567"/>
              <a:ext cx="146303" cy="173736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170164" y="1115567"/>
              <a:ext cx="146303" cy="173736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339328" y="1115567"/>
              <a:ext cx="393192" cy="237743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7562088" y="1197863"/>
              <a:ext cx="251460" cy="22860"/>
            </a:xfrm>
            <a:custGeom>
              <a:avLst/>
              <a:gdLst/>
              <a:ahLst/>
              <a:cxnLst/>
              <a:rect l="l" t="t" r="r" b="b"/>
              <a:pathLst>
                <a:path w="251459" h="22859">
                  <a:moveTo>
                    <a:pt x="247141" y="0"/>
                  </a:moveTo>
                  <a:lnTo>
                    <a:pt x="4190" y="0"/>
                  </a:lnTo>
                  <a:lnTo>
                    <a:pt x="0" y="5080"/>
                  </a:lnTo>
                  <a:lnTo>
                    <a:pt x="0" y="17525"/>
                  </a:lnTo>
                  <a:lnTo>
                    <a:pt x="4190" y="22606"/>
                  </a:lnTo>
                  <a:lnTo>
                    <a:pt x="247141" y="22606"/>
                  </a:lnTo>
                  <a:lnTo>
                    <a:pt x="251459" y="17525"/>
                  </a:lnTo>
                  <a:lnTo>
                    <a:pt x="251459" y="5080"/>
                  </a:lnTo>
                  <a:lnTo>
                    <a:pt x="24714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600">
                <a:solidFill>
                  <a:srgbClr val="002060"/>
                </a:solidFill>
                <a:latin typeface="+mn-lt"/>
              </a:endParaRPr>
            </a:p>
          </p:txBody>
        </p:sp>
      </p:grpSp>
      <p:grpSp>
        <p:nvGrpSpPr>
          <p:cNvPr id="39" name="object 39"/>
          <p:cNvGrpSpPr/>
          <p:nvPr/>
        </p:nvGrpSpPr>
        <p:grpSpPr>
          <a:xfrm>
            <a:off x="5682615" y="840104"/>
            <a:ext cx="247174" cy="123825"/>
            <a:chOff x="6858000" y="1120139"/>
            <a:chExt cx="329565" cy="165100"/>
          </a:xfrm>
        </p:grpSpPr>
        <p:pic>
          <p:nvPicPr>
            <p:cNvPr id="40" name="object 4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858000" y="1120139"/>
              <a:ext cx="150875" cy="164591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7045452" y="1197863"/>
              <a:ext cx="142240" cy="22860"/>
            </a:xfrm>
            <a:custGeom>
              <a:avLst/>
              <a:gdLst/>
              <a:ahLst/>
              <a:cxnLst/>
              <a:rect l="l" t="t" r="r" b="b"/>
              <a:pathLst>
                <a:path w="142240" h="22859">
                  <a:moveTo>
                    <a:pt x="137414" y="0"/>
                  </a:moveTo>
                  <a:lnTo>
                    <a:pt x="4064" y="0"/>
                  </a:lnTo>
                  <a:lnTo>
                    <a:pt x="0" y="5080"/>
                  </a:lnTo>
                  <a:lnTo>
                    <a:pt x="0" y="17525"/>
                  </a:lnTo>
                  <a:lnTo>
                    <a:pt x="4064" y="22606"/>
                  </a:lnTo>
                  <a:lnTo>
                    <a:pt x="137414" y="22606"/>
                  </a:lnTo>
                  <a:lnTo>
                    <a:pt x="141731" y="17525"/>
                  </a:lnTo>
                  <a:lnTo>
                    <a:pt x="141731" y="5080"/>
                  </a:lnTo>
                  <a:lnTo>
                    <a:pt x="13741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600">
                <a:solidFill>
                  <a:srgbClr val="002060"/>
                </a:solidFill>
                <a:latin typeface="+mn-lt"/>
              </a:endParaRPr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717956" y="180689"/>
            <a:ext cx="7054444" cy="25583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spcBef>
                <a:spcPts val="75"/>
              </a:spcBef>
              <a:tabLst>
                <a:tab pos="280511" algn="l"/>
                <a:tab pos="849630" algn="l"/>
                <a:tab pos="1460183" algn="l"/>
                <a:tab pos="2458878" algn="l"/>
                <a:tab pos="2928938" algn="l"/>
              </a:tabLst>
            </a:pPr>
            <a:r>
              <a:rPr sz="1600" b="1" spc="-19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4.</a:t>
            </a:r>
            <a:r>
              <a:rPr sz="1600" b="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	</a:t>
            </a:r>
            <a:r>
              <a:rPr sz="1600" b="1" spc="-15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Эфир</a:t>
            </a:r>
            <a:r>
              <a:rPr sz="1600" b="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	</a:t>
            </a:r>
            <a:r>
              <a:rPr sz="1600" b="1" spc="-8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түзілу</a:t>
            </a:r>
            <a:r>
              <a:rPr sz="1600" b="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	</a:t>
            </a:r>
            <a:r>
              <a:rPr sz="1600" b="1" spc="-8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реакциясы</a:t>
            </a:r>
            <a:r>
              <a:rPr sz="1600" b="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	</a:t>
            </a:r>
            <a:r>
              <a:rPr sz="1600" b="1" spc="-15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(</a:t>
            </a:r>
            <a:r>
              <a:rPr sz="1600" b="1" spc="-15" dirty="0" err="1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бұл</a:t>
            </a:r>
            <a:r>
              <a:rPr lang="kk-KZ" sz="1600" b="1" spc="-15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sz="1600" b="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	</a:t>
            </a:r>
            <a:r>
              <a:rPr sz="1600" b="1" spc="-41" dirty="0" err="1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жерде</a:t>
            </a:r>
            <a:r>
              <a:rPr sz="1600" b="1" spc="-4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kk-KZ" sz="1600" b="1" spc="-4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en-US" sz="1600" b="1" spc="-41" dirty="0" err="1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HCl</a:t>
            </a:r>
            <a:r>
              <a:rPr lang="en-US" sz="1600" b="1" spc="-4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kk-KZ" sz="1600" b="1" spc="-4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және </a:t>
            </a:r>
            <a:r>
              <a:rPr lang="en-US" sz="1600" b="1" spc="-4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NH</a:t>
            </a:r>
            <a:r>
              <a:rPr lang="en-US" sz="1100" b="1" spc="-4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3 </a:t>
            </a:r>
            <a:r>
              <a:rPr sz="1600" b="1" spc="-8" dirty="0" err="1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қолданылады</a:t>
            </a:r>
            <a:r>
              <a:rPr sz="1600" b="1" spc="-8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)</a:t>
            </a:r>
            <a:endParaRPr sz="1600" dirty="0">
              <a:solidFill>
                <a:srgbClr val="00206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493067" y="1610347"/>
            <a:ext cx="1773364" cy="3789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algn="ctr">
              <a:spcBef>
                <a:spcPts val="75"/>
              </a:spcBef>
            </a:pPr>
            <a:r>
              <a:rPr lang="ru-RU" sz="1200" spc="-8" dirty="0">
                <a:solidFill>
                  <a:schemeClr val="tx1"/>
                </a:solidFill>
                <a:latin typeface="+mn-lt"/>
                <a:cs typeface="Calibri"/>
                <a:sym typeface="Symbol" panose="05050102010706020507" pitchFamily="18" charset="2"/>
              </a:rPr>
              <a:t></a:t>
            </a:r>
            <a:r>
              <a:rPr lang="en-US" sz="1200" spc="-8" dirty="0">
                <a:solidFill>
                  <a:schemeClr val="tx1"/>
                </a:solidFill>
                <a:latin typeface="+mn-lt"/>
                <a:cs typeface="Calibri"/>
                <a:sym typeface="Symbol" panose="05050102010706020507" pitchFamily="18" charset="2"/>
              </a:rPr>
              <a:t>-</a:t>
            </a:r>
            <a:r>
              <a:rPr sz="1200" spc="-8" dirty="0" err="1">
                <a:solidFill>
                  <a:schemeClr val="tx1"/>
                </a:solidFill>
                <a:latin typeface="+mn-lt"/>
                <a:cs typeface="Calibri"/>
              </a:rPr>
              <a:t>аминқышқылы</a:t>
            </a:r>
            <a:r>
              <a:rPr sz="1200" dirty="0" err="1">
                <a:solidFill>
                  <a:schemeClr val="tx1"/>
                </a:solidFill>
                <a:latin typeface="+mn-lt"/>
                <a:cs typeface="Calibri"/>
              </a:rPr>
              <a:t>ның</a:t>
            </a:r>
            <a:r>
              <a:rPr sz="1200" spc="-4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z="1200" spc="-8" dirty="0">
                <a:solidFill>
                  <a:schemeClr val="tx1"/>
                </a:solidFill>
                <a:latin typeface="+mn-lt"/>
                <a:cs typeface="Calibri"/>
              </a:rPr>
              <a:t>метил</a:t>
            </a:r>
            <a:r>
              <a:rPr sz="1200" spc="-53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z="1200" spc="-15" dirty="0">
                <a:solidFill>
                  <a:schemeClr val="tx1"/>
                </a:solidFill>
                <a:latin typeface="+mn-lt"/>
                <a:cs typeface="Calibri"/>
              </a:rPr>
              <a:t>эфирі</a:t>
            </a:r>
            <a:endParaRPr sz="1200" dirty="0">
              <a:solidFill>
                <a:schemeClr val="tx1"/>
              </a:solidFill>
              <a:latin typeface="+mn-lt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62000" y="1881094"/>
            <a:ext cx="3487444" cy="51488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lang="en-US" sz="1600" b="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5</a:t>
            </a:r>
            <a:r>
              <a:rPr sz="1600" b="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.</a:t>
            </a:r>
            <a:r>
              <a:rPr sz="1600" b="1" spc="1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sz="1600" b="1" spc="-49" dirty="0" err="1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Галоген</a:t>
            </a:r>
            <a:r>
              <a:rPr sz="1600" b="1" spc="8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sz="1600" b="1" spc="-15" dirty="0" err="1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ангидридтердің</a:t>
            </a:r>
            <a:r>
              <a:rPr lang="en-US" sz="1600" b="1" spc="-15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ru-RU" sz="1600" b="1" spc="-8" dirty="0" err="1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түзілуі</a:t>
            </a:r>
            <a:endParaRPr lang="ru-RU" sz="1600" dirty="0">
              <a:solidFill>
                <a:srgbClr val="002060"/>
              </a:solidFill>
              <a:latin typeface="+mn-lt"/>
              <a:cs typeface="Calibri" panose="020F0502020204030204" pitchFamily="34" charset="0"/>
            </a:endParaRPr>
          </a:p>
          <a:p>
            <a:pPr marL="9525">
              <a:spcBef>
                <a:spcPts val="75"/>
              </a:spcBef>
            </a:pPr>
            <a:endParaRPr sz="1600" dirty="0">
              <a:solidFill>
                <a:srgbClr val="002060"/>
              </a:solidFill>
              <a:latin typeface="+mn-lt"/>
              <a:cs typeface="Calibri" panose="020F0502020204030204" pitchFamily="34" charset="0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849780" y="2308291"/>
            <a:ext cx="1800225" cy="768191"/>
            <a:chOff x="539495" y="3515867"/>
            <a:chExt cx="2400300" cy="1024255"/>
          </a:xfrm>
        </p:grpSpPr>
        <p:pic>
          <p:nvPicPr>
            <p:cNvPr id="47" name="object 4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540763" y="4370831"/>
              <a:ext cx="324612" cy="169163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253995" y="4370831"/>
              <a:ext cx="146304" cy="169163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423160" y="4370831"/>
              <a:ext cx="155448" cy="169163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601468" y="4370831"/>
              <a:ext cx="338328" cy="169163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1901951" y="4453127"/>
              <a:ext cx="320040" cy="18415"/>
            </a:xfrm>
            <a:custGeom>
              <a:avLst/>
              <a:gdLst/>
              <a:ahLst/>
              <a:cxnLst/>
              <a:rect l="l" t="t" r="r" b="b"/>
              <a:pathLst>
                <a:path w="320039" h="18414">
                  <a:moveTo>
                    <a:pt x="315468" y="0"/>
                  </a:moveTo>
                  <a:lnTo>
                    <a:pt x="4445" y="0"/>
                  </a:lnTo>
                  <a:lnTo>
                    <a:pt x="0" y="4064"/>
                  </a:lnTo>
                  <a:lnTo>
                    <a:pt x="0" y="14224"/>
                  </a:lnTo>
                  <a:lnTo>
                    <a:pt x="4445" y="18288"/>
                  </a:lnTo>
                  <a:lnTo>
                    <a:pt x="315468" y="18288"/>
                  </a:lnTo>
                  <a:lnTo>
                    <a:pt x="319786" y="14224"/>
                  </a:lnTo>
                  <a:lnTo>
                    <a:pt x="319786" y="4064"/>
                  </a:lnTo>
                  <a:lnTo>
                    <a:pt x="31546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600">
                <a:solidFill>
                  <a:srgbClr val="002060"/>
                </a:solidFill>
                <a:latin typeface="+mn-lt"/>
              </a:endParaRPr>
            </a:p>
          </p:txBody>
        </p:sp>
        <p:pic>
          <p:nvPicPr>
            <p:cNvPr id="52" name="object 52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129283" y="4375403"/>
              <a:ext cx="155447" cy="160019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1321308" y="4453127"/>
              <a:ext cx="187325" cy="18415"/>
            </a:xfrm>
            <a:custGeom>
              <a:avLst/>
              <a:gdLst/>
              <a:ahLst/>
              <a:cxnLst/>
              <a:rect l="l" t="t" r="r" b="b"/>
              <a:pathLst>
                <a:path w="187325" h="18414">
                  <a:moveTo>
                    <a:pt x="182879" y="0"/>
                  </a:moveTo>
                  <a:lnTo>
                    <a:pt x="4444" y="0"/>
                  </a:lnTo>
                  <a:lnTo>
                    <a:pt x="0" y="4064"/>
                  </a:lnTo>
                  <a:lnTo>
                    <a:pt x="0" y="14224"/>
                  </a:lnTo>
                  <a:lnTo>
                    <a:pt x="4444" y="18288"/>
                  </a:lnTo>
                  <a:lnTo>
                    <a:pt x="182879" y="18288"/>
                  </a:lnTo>
                  <a:lnTo>
                    <a:pt x="187325" y="14224"/>
                  </a:lnTo>
                  <a:lnTo>
                    <a:pt x="187325" y="4064"/>
                  </a:lnTo>
                  <a:lnTo>
                    <a:pt x="18287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600">
                <a:solidFill>
                  <a:srgbClr val="002060"/>
                </a:solidFill>
                <a:latin typeface="+mn-lt"/>
              </a:endParaRPr>
            </a:p>
          </p:txBody>
        </p:sp>
        <p:pic>
          <p:nvPicPr>
            <p:cNvPr id="54" name="object 5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527048" y="3913631"/>
              <a:ext cx="352043" cy="164592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1604771" y="4119371"/>
              <a:ext cx="18415" cy="224154"/>
            </a:xfrm>
            <a:custGeom>
              <a:avLst/>
              <a:gdLst/>
              <a:ahLst/>
              <a:cxnLst/>
              <a:rect l="l" t="t" r="r" b="b"/>
              <a:pathLst>
                <a:path w="18415" h="224154">
                  <a:moveTo>
                    <a:pt x="12953" y="0"/>
                  </a:moveTo>
                  <a:lnTo>
                    <a:pt x="3683" y="0"/>
                  </a:lnTo>
                  <a:lnTo>
                    <a:pt x="0" y="4571"/>
                  </a:lnTo>
                  <a:lnTo>
                    <a:pt x="1143" y="219455"/>
                  </a:lnTo>
                  <a:lnTo>
                    <a:pt x="4953" y="223900"/>
                  </a:lnTo>
                  <a:lnTo>
                    <a:pt x="14224" y="223900"/>
                  </a:lnTo>
                  <a:lnTo>
                    <a:pt x="17906" y="219328"/>
                  </a:lnTo>
                  <a:lnTo>
                    <a:pt x="16764" y="4444"/>
                  </a:lnTo>
                  <a:lnTo>
                    <a:pt x="1295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600">
                <a:solidFill>
                  <a:srgbClr val="002060"/>
                </a:solidFill>
                <a:latin typeface="+mn-lt"/>
              </a:endParaRPr>
            </a:p>
          </p:txBody>
        </p:sp>
        <p:pic>
          <p:nvPicPr>
            <p:cNvPr id="56" name="object 56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216151" y="3913631"/>
              <a:ext cx="141731" cy="169163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1394459" y="3991355"/>
              <a:ext cx="104775" cy="18415"/>
            </a:xfrm>
            <a:custGeom>
              <a:avLst/>
              <a:gdLst/>
              <a:ahLst/>
              <a:cxnLst/>
              <a:rect l="l" t="t" r="r" b="b"/>
              <a:pathLst>
                <a:path w="104775" h="18414">
                  <a:moveTo>
                    <a:pt x="100330" y="0"/>
                  </a:moveTo>
                  <a:lnTo>
                    <a:pt x="4445" y="0"/>
                  </a:lnTo>
                  <a:lnTo>
                    <a:pt x="0" y="4064"/>
                  </a:lnTo>
                  <a:lnTo>
                    <a:pt x="0" y="14224"/>
                  </a:lnTo>
                  <a:lnTo>
                    <a:pt x="4445" y="18288"/>
                  </a:lnTo>
                  <a:lnTo>
                    <a:pt x="100330" y="18288"/>
                  </a:lnTo>
                  <a:lnTo>
                    <a:pt x="104775" y="14224"/>
                  </a:lnTo>
                  <a:lnTo>
                    <a:pt x="104775" y="4064"/>
                  </a:lnTo>
                  <a:lnTo>
                    <a:pt x="10033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600">
                <a:solidFill>
                  <a:srgbClr val="002060"/>
                </a:solidFill>
                <a:latin typeface="+mn-lt"/>
              </a:endParaRPr>
            </a:p>
          </p:txBody>
        </p:sp>
        <p:pic>
          <p:nvPicPr>
            <p:cNvPr id="58" name="object 58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207008" y="3515867"/>
              <a:ext cx="155447" cy="169164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1252728" y="3726179"/>
              <a:ext cx="73025" cy="160020"/>
            </a:xfrm>
            <a:custGeom>
              <a:avLst/>
              <a:gdLst/>
              <a:ahLst/>
              <a:cxnLst/>
              <a:rect l="l" t="t" r="r" b="b"/>
              <a:pathLst>
                <a:path w="73025" h="160020">
                  <a:moveTo>
                    <a:pt x="20193" y="4572"/>
                  </a:moveTo>
                  <a:lnTo>
                    <a:pt x="15697" y="0"/>
                  </a:lnTo>
                  <a:lnTo>
                    <a:pt x="4533" y="0"/>
                  </a:lnTo>
                  <a:lnTo>
                    <a:pt x="0" y="4572"/>
                  </a:lnTo>
                  <a:lnTo>
                    <a:pt x="0" y="155067"/>
                  </a:lnTo>
                  <a:lnTo>
                    <a:pt x="4533" y="159639"/>
                  </a:lnTo>
                  <a:lnTo>
                    <a:pt x="15697" y="159639"/>
                  </a:lnTo>
                  <a:lnTo>
                    <a:pt x="20193" y="155067"/>
                  </a:lnTo>
                  <a:lnTo>
                    <a:pt x="20193" y="4572"/>
                  </a:lnTo>
                  <a:close/>
                </a:path>
                <a:path w="73025" h="160020">
                  <a:moveTo>
                    <a:pt x="72898" y="4572"/>
                  </a:moveTo>
                  <a:lnTo>
                    <a:pt x="68326" y="0"/>
                  </a:lnTo>
                  <a:lnTo>
                    <a:pt x="57150" y="0"/>
                  </a:lnTo>
                  <a:lnTo>
                    <a:pt x="52705" y="4572"/>
                  </a:lnTo>
                  <a:lnTo>
                    <a:pt x="52705" y="155067"/>
                  </a:lnTo>
                  <a:lnTo>
                    <a:pt x="57150" y="159639"/>
                  </a:lnTo>
                  <a:lnTo>
                    <a:pt x="68326" y="159639"/>
                  </a:lnTo>
                  <a:lnTo>
                    <a:pt x="72898" y="155067"/>
                  </a:lnTo>
                  <a:lnTo>
                    <a:pt x="72898" y="45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600">
                <a:solidFill>
                  <a:srgbClr val="002060"/>
                </a:solidFill>
                <a:latin typeface="+mn-lt"/>
              </a:endParaRPr>
            </a:p>
          </p:txBody>
        </p:sp>
        <p:pic>
          <p:nvPicPr>
            <p:cNvPr id="60" name="object 60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39495" y="3913631"/>
              <a:ext cx="246888" cy="228600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813815" y="3913631"/>
              <a:ext cx="141731" cy="169163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992123" y="3991355"/>
              <a:ext cx="191770" cy="18415"/>
            </a:xfrm>
            <a:custGeom>
              <a:avLst/>
              <a:gdLst/>
              <a:ahLst/>
              <a:cxnLst/>
              <a:rect l="l" t="t" r="r" b="b"/>
              <a:pathLst>
                <a:path w="191769" h="18414">
                  <a:moveTo>
                    <a:pt x="187210" y="0"/>
                  </a:moveTo>
                  <a:lnTo>
                    <a:pt x="4444" y="0"/>
                  </a:lnTo>
                  <a:lnTo>
                    <a:pt x="0" y="4064"/>
                  </a:lnTo>
                  <a:lnTo>
                    <a:pt x="0" y="14224"/>
                  </a:lnTo>
                  <a:lnTo>
                    <a:pt x="4444" y="18288"/>
                  </a:lnTo>
                  <a:lnTo>
                    <a:pt x="187210" y="18288"/>
                  </a:lnTo>
                  <a:lnTo>
                    <a:pt x="191655" y="14224"/>
                  </a:lnTo>
                  <a:lnTo>
                    <a:pt x="191655" y="4064"/>
                  </a:lnTo>
                  <a:lnTo>
                    <a:pt x="1872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600">
                <a:solidFill>
                  <a:srgbClr val="002060"/>
                </a:solidFill>
                <a:latin typeface="+mn-lt"/>
              </a:endParaRPr>
            </a:p>
          </p:txBody>
        </p:sp>
      </p:grpSp>
      <p:grpSp>
        <p:nvGrpSpPr>
          <p:cNvPr id="63" name="object 63"/>
          <p:cNvGrpSpPr/>
          <p:nvPr/>
        </p:nvGrpSpPr>
        <p:grpSpPr>
          <a:xfrm>
            <a:off x="2869462" y="2541463"/>
            <a:ext cx="1581150" cy="301943"/>
            <a:chOff x="3232404" y="3826764"/>
            <a:chExt cx="2108200" cy="402590"/>
          </a:xfrm>
        </p:grpSpPr>
        <p:sp>
          <p:nvSpPr>
            <p:cNvPr id="64" name="object 64"/>
            <p:cNvSpPr/>
            <p:nvPr/>
          </p:nvSpPr>
          <p:spPr>
            <a:xfrm>
              <a:off x="3232404" y="4155977"/>
              <a:ext cx="1919605" cy="22860"/>
            </a:xfrm>
            <a:custGeom>
              <a:avLst/>
              <a:gdLst/>
              <a:ahLst/>
              <a:cxnLst/>
              <a:rect l="l" t="t" r="r" b="b"/>
              <a:pathLst>
                <a:path w="1919604" h="22860">
                  <a:moveTo>
                    <a:pt x="1919605" y="0"/>
                  </a:moveTo>
                  <a:lnTo>
                    <a:pt x="0" y="0"/>
                  </a:lnTo>
                  <a:lnTo>
                    <a:pt x="0" y="22830"/>
                  </a:lnTo>
                  <a:lnTo>
                    <a:pt x="1919605" y="22830"/>
                  </a:lnTo>
                  <a:lnTo>
                    <a:pt x="191960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600">
                <a:solidFill>
                  <a:srgbClr val="002060"/>
                </a:solidFill>
                <a:latin typeface="+mn-lt"/>
              </a:endParaRPr>
            </a:p>
          </p:txBody>
        </p:sp>
        <p:pic>
          <p:nvPicPr>
            <p:cNvPr id="65" name="object 65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338828" y="3826764"/>
              <a:ext cx="1001268" cy="402336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250692" y="3831336"/>
              <a:ext cx="105156" cy="173736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3378708" y="3831336"/>
              <a:ext cx="155448" cy="173736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3557016" y="3831336"/>
              <a:ext cx="146303" cy="173736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3721608" y="3826764"/>
              <a:ext cx="146303" cy="233172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3950208" y="3973068"/>
              <a:ext cx="36195" cy="68580"/>
            </a:xfrm>
            <a:custGeom>
              <a:avLst/>
              <a:gdLst/>
              <a:ahLst/>
              <a:cxnLst/>
              <a:rect l="l" t="t" r="r" b="b"/>
              <a:pathLst>
                <a:path w="36195" h="68579">
                  <a:moveTo>
                    <a:pt x="21081" y="0"/>
                  </a:moveTo>
                  <a:lnTo>
                    <a:pt x="11302" y="0"/>
                  </a:lnTo>
                  <a:lnTo>
                    <a:pt x="7619" y="1523"/>
                  </a:lnTo>
                  <a:lnTo>
                    <a:pt x="4699" y="4444"/>
                  </a:lnTo>
                  <a:lnTo>
                    <a:pt x="1524" y="7365"/>
                  </a:lnTo>
                  <a:lnTo>
                    <a:pt x="0" y="10921"/>
                  </a:lnTo>
                  <a:lnTo>
                    <a:pt x="0" y="19303"/>
                  </a:lnTo>
                  <a:lnTo>
                    <a:pt x="1269" y="22605"/>
                  </a:lnTo>
                  <a:lnTo>
                    <a:pt x="5968" y="27558"/>
                  </a:lnTo>
                  <a:lnTo>
                    <a:pt x="9143" y="28701"/>
                  </a:lnTo>
                  <a:lnTo>
                    <a:pt x="14604" y="28701"/>
                  </a:lnTo>
                  <a:lnTo>
                    <a:pt x="16128" y="28320"/>
                  </a:lnTo>
                  <a:lnTo>
                    <a:pt x="20574" y="25907"/>
                  </a:lnTo>
                  <a:lnTo>
                    <a:pt x="22478" y="25145"/>
                  </a:lnTo>
                  <a:lnTo>
                    <a:pt x="24002" y="25145"/>
                  </a:lnTo>
                  <a:lnTo>
                    <a:pt x="25018" y="26161"/>
                  </a:lnTo>
                  <a:lnTo>
                    <a:pt x="25653" y="27304"/>
                  </a:lnTo>
                  <a:lnTo>
                    <a:pt x="26162" y="28701"/>
                  </a:lnTo>
                  <a:lnTo>
                    <a:pt x="26162" y="36956"/>
                  </a:lnTo>
                  <a:lnTo>
                    <a:pt x="23749" y="43306"/>
                  </a:lnTo>
                  <a:lnTo>
                    <a:pt x="14858" y="55371"/>
                  </a:lnTo>
                  <a:lnTo>
                    <a:pt x="8254" y="59816"/>
                  </a:lnTo>
                  <a:lnTo>
                    <a:pt x="0" y="62610"/>
                  </a:lnTo>
                  <a:lnTo>
                    <a:pt x="0" y="68198"/>
                  </a:lnTo>
                  <a:lnTo>
                    <a:pt x="33146" y="43179"/>
                  </a:lnTo>
                  <a:lnTo>
                    <a:pt x="36067" y="35178"/>
                  </a:lnTo>
                  <a:lnTo>
                    <a:pt x="36067" y="18541"/>
                  </a:lnTo>
                  <a:lnTo>
                    <a:pt x="34036" y="12064"/>
                  </a:lnTo>
                  <a:lnTo>
                    <a:pt x="29717" y="7238"/>
                  </a:lnTo>
                  <a:lnTo>
                    <a:pt x="25653" y="2412"/>
                  </a:lnTo>
                  <a:lnTo>
                    <a:pt x="2108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600">
                <a:solidFill>
                  <a:srgbClr val="002060"/>
                </a:solidFill>
                <a:latin typeface="+mn-lt"/>
              </a:endParaRPr>
            </a:p>
          </p:txBody>
        </p:sp>
        <p:pic>
          <p:nvPicPr>
            <p:cNvPr id="71" name="object 71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4069080" y="3886200"/>
              <a:ext cx="196596" cy="114300"/>
            </a:xfrm>
            <a:prstGeom prst="rect">
              <a:avLst/>
            </a:prstGeom>
          </p:spPr>
        </p:pic>
      </p:grpSp>
      <p:grpSp>
        <p:nvGrpSpPr>
          <p:cNvPr id="72" name="object 72"/>
          <p:cNvGrpSpPr/>
          <p:nvPr/>
        </p:nvGrpSpPr>
        <p:grpSpPr>
          <a:xfrm>
            <a:off x="4683402" y="2270572"/>
            <a:ext cx="1855470" cy="1011555"/>
            <a:chOff x="5650991" y="3465576"/>
            <a:chExt cx="2473960" cy="1348740"/>
          </a:xfrm>
        </p:grpSpPr>
        <p:pic>
          <p:nvPicPr>
            <p:cNvPr id="73" name="object 73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6652259" y="4325112"/>
              <a:ext cx="324611" cy="169163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7370063" y="4325112"/>
              <a:ext cx="141731" cy="169163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7013447" y="4402836"/>
              <a:ext cx="320040" cy="22860"/>
            </a:xfrm>
            <a:custGeom>
              <a:avLst/>
              <a:gdLst/>
              <a:ahLst/>
              <a:cxnLst/>
              <a:rect l="l" t="t" r="r" b="b"/>
              <a:pathLst>
                <a:path w="320040" h="22860">
                  <a:moveTo>
                    <a:pt x="315341" y="0"/>
                  </a:moveTo>
                  <a:lnTo>
                    <a:pt x="4445" y="0"/>
                  </a:lnTo>
                  <a:lnTo>
                    <a:pt x="0" y="5080"/>
                  </a:lnTo>
                  <a:lnTo>
                    <a:pt x="0" y="17780"/>
                  </a:lnTo>
                  <a:lnTo>
                    <a:pt x="4445" y="22859"/>
                  </a:lnTo>
                  <a:lnTo>
                    <a:pt x="315341" y="22859"/>
                  </a:lnTo>
                  <a:lnTo>
                    <a:pt x="319912" y="17780"/>
                  </a:lnTo>
                  <a:lnTo>
                    <a:pt x="319912" y="5080"/>
                  </a:lnTo>
                  <a:lnTo>
                    <a:pt x="31534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600">
                <a:solidFill>
                  <a:srgbClr val="002060"/>
                </a:solidFill>
                <a:latin typeface="+mn-lt"/>
              </a:endParaRPr>
            </a:p>
          </p:txBody>
        </p:sp>
        <p:pic>
          <p:nvPicPr>
            <p:cNvPr id="76" name="object 76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6240779" y="4325112"/>
              <a:ext cx="155448" cy="164592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6437375" y="4402836"/>
              <a:ext cx="182880" cy="22860"/>
            </a:xfrm>
            <a:custGeom>
              <a:avLst/>
              <a:gdLst/>
              <a:ahLst/>
              <a:cxnLst/>
              <a:rect l="l" t="t" r="r" b="b"/>
              <a:pathLst>
                <a:path w="182879" h="22860">
                  <a:moveTo>
                    <a:pt x="178434" y="0"/>
                  </a:moveTo>
                  <a:lnTo>
                    <a:pt x="4445" y="0"/>
                  </a:lnTo>
                  <a:lnTo>
                    <a:pt x="0" y="5080"/>
                  </a:lnTo>
                  <a:lnTo>
                    <a:pt x="0" y="17780"/>
                  </a:lnTo>
                  <a:lnTo>
                    <a:pt x="4445" y="22859"/>
                  </a:lnTo>
                  <a:lnTo>
                    <a:pt x="178434" y="22859"/>
                  </a:lnTo>
                  <a:lnTo>
                    <a:pt x="182752" y="17780"/>
                  </a:lnTo>
                  <a:lnTo>
                    <a:pt x="182752" y="5080"/>
                  </a:lnTo>
                  <a:lnTo>
                    <a:pt x="1784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600">
                <a:solidFill>
                  <a:srgbClr val="002060"/>
                </a:solidFill>
                <a:latin typeface="+mn-lt"/>
              </a:endParaRPr>
            </a:p>
          </p:txBody>
        </p:sp>
        <p:pic>
          <p:nvPicPr>
            <p:cNvPr id="78" name="object 78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6638543" y="3867912"/>
              <a:ext cx="352044" cy="164592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6716267" y="4073652"/>
              <a:ext cx="22860" cy="224154"/>
            </a:xfrm>
            <a:custGeom>
              <a:avLst/>
              <a:gdLst/>
              <a:ahLst/>
              <a:cxnLst/>
              <a:rect l="l" t="t" r="r" b="b"/>
              <a:pathLst>
                <a:path w="22859" h="224154">
                  <a:moveTo>
                    <a:pt x="16128" y="0"/>
                  </a:moveTo>
                  <a:lnTo>
                    <a:pt x="4572" y="0"/>
                  </a:lnTo>
                  <a:lnTo>
                    <a:pt x="0" y="4572"/>
                  </a:lnTo>
                  <a:lnTo>
                    <a:pt x="1270" y="219456"/>
                  </a:lnTo>
                  <a:lnTo>
                    <a:pt x="6096" y="223900"/>
                  </a:lnTo>
                  <a:lnTo>
                    <a:pt x="17652" y="223900"/>
                  </a:lnTo>
                  <a:lnTo>
                    <a:pt x="22351" y="219329"/>
                  </a:lnTo>
                  <a:lnTo>
                    <a:pt x="20954" y="4445"/>
                  </a:lnTo>
                  <a:lnTo>
                    <a:pt x="161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600">
                <a:solidFill>
                  <a:srgbClr val="002060"/>
                </a:solidFill>
                <a:latin typeface="+mn-lt"/>
              </a:endParaRPr>
            </a:p>
          </p:txBody>
        </p:sp>
        <p:pic>
          <p:nvPicPr>
            <p:cNvPr id="80" name="object 80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6327647" y="3863340"/>
              <a:ext cx="141732" cy="169163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6510527" y="3945636"/>
              <a:ext cx="100330" cy="18415"/>
            </a:xfrm>
            <a:custGeom>
              <a:avLst/>
              <a:gdLst/>
              <a:ahLst/>
              <a:cxnLst/>
              <a:rect l="l" t="t" r="r" b="b"/>
              <a:pathLst>
                <a:path w="100329" h="18414">
                  <a:moveTo>
                    <a:pt x="95885" y="0"/>
                  </a:moveTo>
                  <a:lnTo>
                    <a:pt x="4445" y="0"/>
                  </a:lnTo>
                  <a:lnTo>
                    <a:pt x="0" y="4063"/>
                  </a:lnTo>
                  <a:lnTo>
                    <a:pt x="0" y="14224"/>
                  </a:lnTo>
                  <a:lnTo>
                    <a:pt x="4445" y="18287"/>
                  </a:lnTo>
                  <a:lnTo>
                    <a:pt x="95885" y="18287"/>
                  </a:lnTo>
                  <a:lnTo>
                    <a:pt x="100329" y="14224"/>
                  </a:lnTo>
                  <a:lnTo>
                    <a:pt x="100329" y="4063"/>
                  </a:lnTo>
                  <a:lnTo>
                    <a:pt x="9588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600">
                <a:solidFill>
                  <a:srgbClr val="002060"/>
                </a:solidFill>
                <a:latin typeface="+mn-lt"/>
              </a:endParaRPr>
            </a:p>
          </p:txBody>
        </p:sp>
        <p:pic>
          <p:nvPicPr>
            <p:cNvPr id="82" name="object 82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6318503" y="3465576"/>
              <a:ext cx="155448" cy="173736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6364224" y="3680459"/>
              <a:ext cx="73025" cy="155575"/>
            </a:xfrm>
            <a:custGeom>
              <a:avLst/>
              <a:gdLst/>
              <a:ahLst/>
              <a:cxnLst/>
              <a:rect l="l" t="t" r="r" b="b"/>
              <a:pathLst>
                <a:path w="73025" h="155575">
                  <a:moveTo>
                    <a:pt x="20193" y="4445"/>
                  </a:moveTo>
                  <a:lnTo>
                    <a:pt x="15621" y="0"/>
                  </a:lnTo>
                  <a:lnTo>
                    <a:pt x="4445" y="0"/>
                  </a:lnTo>
                  <a:lnTo>
                    <a:pt x="0" y="4445"/>
                  </a:lnTo>
                  <a:lnTo>
                    <a:pt x="0" y="150622"/>
                  </a:lnTo>
                  <a:lnTo>
                    <a:pt x="4445" y="155067"/>
                  </a:lnTo>
                  <a:lnTo>
                    <a:pt x="15621" y="155067"/>
                  </a:lnTo>
                  <a:lnTo>
                    <a:pt x="20193" y="150622"/>
                  </a:lnTo>
                  <a:lnTo>
                    <a:pt x="20193" y="4445"/>
                  </a:lnTo>
                  <a:close/>
                </a:path>
                <a:path w="73025" h="155575">
                  <a:moveTo>
                    <a:pt x="72898" y="4445"/>
                  </a:moveTo>
                  <a:lnTo>
                    <a:pt x="68199" y="0"/>
                  </a:lnTo>
                  <a:lnTo>
                    <a:pt x="57023" y="0"/>
                  </a:lnTo>
                  <a:lnTo>
                    <a:pt x="52705" y="4445"/>
                  </a:lnTo>
                  <a:lnTo>
                    <a:pt x="52705" y="150622"/>
                  </a:lnTo>
                  <a:lnTo>
                    <a:pt x="57023" y="155067"/>
                  </a:lnTo>
                  <a:lnTo>
                    <a:pt x="68199" y="155067"/>
                  </a:lnTo>
                  <a:lnTo>
                    <a:pt x="72898" y="150622"/>
                  </a:lnTo>
                  <a:lnTo>
                    <a:pt x="72898" y="444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600">
                <a:solidFill>
                  <a:srgbClr val="002060"/>
                </a:solidFill>
                <a:latin typeface="+mn-lt"/>
              </a:endParaRPr>
            </a:p>
          </p:txBody>
        </p:sp>
        <p:pic>
          <p:nvPicPr>
            <p:cNvPr id="84" name="object 84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5650991" y="3867912"/>
              <a:ext cx="246887" cy="228600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5925311" y="3863340"/>
              <a:ext cx="141732" cy="169163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6103619" y="3945636"/>
              <a:ext cx="191770" cy="18415"/>
            </a:xfrm>
            <a:custGeom>
              <a:avLst/>
              <a:gdLst/>
              <a:ahLst/>
              <a:cxnLst/>
              <a:rect l="l" t="t" r="r" b="b"/>
              <a:pathLst>
                <a:path w="191770" h="18414">
                  <a:moveTo>
                    <a:pt x="187325" y="0"/>
                  </a:moveTo>
                  <a:lnTo>
                    <a:pt x="4571" y="0"/>
                  </a:lnTo>
                  <a:lnTo>
                    <a:pt x="0" y="4063"/>
                  </a:lnTo>
                  <a:lnTo>
                    <a:pt x="0" y="14224"/>
                  </a:lnTo>
                  <a:lnTo>
                    <a:pt x="4571" y="18287"/>
                  </a:lnTo>
                  <a:lnTo>
                    <a:pt x="187325" y="18287"/>
                  </a:lnTo>
                  <a:lnTo>
                    <a:pt x="191769" y="14224"/>
                  </a:lnTo>
                  <a:lnTo>
                    <a:pt x="191769" y="4063"/>
                  </a:lnTo>
                  <a:lnTo>
                    <a:pt x="18732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600">
                <a:solidFill>
                  <a:srgbClr val="002060"/>
                </a:solidFill>
                <a:latin typeface="+mn-lt"/>
              </a:endParaRPr>
            </a:p>
          </p:txBody>
        </p:sp>
        <p:pic>
          <p:nvPicPr>
            <p:cNvPr id="87" name="object 87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7511795" y="3968496"/>
              <a:ext cx="333755" cy="365760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7904987" y="4645152"/>
              <a:ext cx="141731" cy="169163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7543800" y="4471415"/>
              <a:ext cx="581025" cy="337820"/>
            </a:xfrm>
            <a:custGeom>
              <a:avLst/>
              <a:gdLst/>
              <a:ahLst/>
              <a:cxnLst/>
              <a:rect l="l" t="t" r="r" b="b"/>
              <a:pathLst>
                <a:path w="581025" h="337820">
                  <a:moveTo>
                    <a:pt x="344678" y="200152"/>
                  </a:moveTo>
                  <a:lnTo>
                    <a:pt x="343027" y="194056"/>
                  </a:lnTo>
                  <a:lnTo>
                    <a:pt x="11430" y="0"/>
                  </a:lnTo>
                  <a:lnTo>
                    <a:pt x="5334" y="1651"/>
                  </a:lnTo>
                  <a:lnTo>
                    <a:pt x="0" y="11303"/>
                  </a:lnTo>
                  <a:lnTo>
                    <a:pt x="1397" y="17399"/>
                  </a:lnTo>
                  <a:lnTo>
                    <a:pt x="333121" y="211455"/>
                  </a:lnTo>
                  <a:lnTo>
                    <a:pt x="339344" y="209804"/>
                  </a:lnTo>
                  <a:lnTo>
                    <a:pt x="344678" y="200152"/>
                  </a:lnTo>
                  <a:close/>
                </a:path>
                <a:path w="581025" h="337820">
                  <a:moveTo>
                    <a:pt x="580644" y="333629"/>
                  </a:moveTo>
                  <a:lnTo>
                    <a:pt x="575056" y="333629"/>
                  </a:lnTo>
                  <a:lnTo>
                    <a:pt x="571119" y="332994"/>
                  </a:lnTo>
                  <a:lnTo>
                    <a:pt x="567182" y="330708"/>
                  </a:lnTo>
                  <a:lnTo>
                    <a:pt x="565531" y="329057"/>
                  </a:lnTo>
                  <a:lnTo>
                    <a:pt x="563753" y="324612"/>
                  </a:lnTo>
                  <a:lnTo>
                    <a:pt x="563118" y="320040"/>
                  </a:lnTo>
                  <a:lnTo>
                    <a:pt x="563118" y="168529"/>
                  </a:lnTo>
                  <a:lnTo>
                    <a:pt x="557911" y="168529"/>
                  </a:lnTo>
                  <a:lnTo>
                    <a:pt x="525907" y="181864"/>
                  </a:lnTo>
                  <a:lnTo>
                    <a:pt x="527812" y="186055"/>
                  </a:lnTo>
                  <a:lnTo>
                    <a:pt x="530860" y="184785"/>
                  </a:lnTo>
                  <a:lnTo>
                    <a:pt x="533527" y="184150"/>
                  </a:lnTo>
                  <a:lnTo>
                    <a:pt x="537464" y="184150"/>
                  </a:lnTo>
                  <a:lnTo>
                    <a:pt x="538861" y="184658"/>
                  </a:lnTo>
                  <a:lnTo>
                    <a:pt x="541401" y="186690"/>
                  </a:lnTo>
                  <a:lnTo>
                    <a:pt x="542163" y="188595"/>
                  </a:lnTo>
                  <a:lnTo>
                    <a:pt x="543433" y="194310"/>
                  </a:lnTo>
                  <a:lnTo>
                    <a:pt x="543687" y="201803"/>
                  </a:lnTo>
                  <a:lnTo>
                    <a:pt x="543687" y="320040"/>
                  </a:lnTo>
                  <a:lnTo>
                    <a:pt x="532765" y="333629"/>
                  </a:lnTo>
                  <a:lnTo>
                    <a:pt x="527812" y="333629"/>
                  </a:lnTo>
                  <a:lnTo>
                    <a:pt x="527812" y="337820"/>
                  </a:lnTo>
                  <a:lnTo>
                    <a:pt x="580644" y="337820"/>
                  </a:lnTo>
                  <a:lnTo>
                    <a:pt x="580644" y="33362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600">
                <a:solidFill>
                  <a:srgbClr val="002060"/>
                </a:solidFill>
                <a:latin typeface="+mn-lt"/>
              </a:endParaRPr>
            </a:p>
          </p:txBody>
        </p:sp>
      </p:grpSp>
      <p:sp>
        <p:nvSpPr>
          <p:cNvPr id="90" name="object 90"/>
          <p:cNvSpPr txBox="1"/>
          <p:nvPr/>
        </p:nvSpPr>
        <p:spPr>
          <a:xfrm>
            <a:off x="947698" y="3203259"/>
            <a:ext cx="2089785" cy="19428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200" spc="-8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N-</a:t>
            </a:r>
            <a:r>
              <a:rPr sz="1200" spc="-8" dirty="0" err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ацетил</a:t>
            </a:r>
            <a:r>
              <a:rPr sz="1200" spc="-8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-</a:t>
            </a:r>
            <a:r>
              <a:rPr lang="ru-RU" sz="1200" spc="-8" dirty="0">
                <a:solidFill>
                  <a:schemeClr val="tx1"/>
                </a:solidFill>
                <a:latin typeface="+mn-lt"/>
                <a:cs typeface="Calibri" panose="020F0502020204030204" pitchFamily="34" charset="0"/>
                <a:sym typeface="Symbol" panose="05050102010706020507" pitchFamily="18" charset="2"/>
              </a:rPr>
              <a:t></a:t>
            </a:r>
            <a:r>
              <a:rPr lang="en-US" sz="1200" spc="-8" dirty="0">
                <a:solidFill>
                  <a:schemeClr val="tx1"/>
                </a:solidFill>
                <a:latin typeface="+mn-lt"/>
                <a:cs typeface="Calibri" panose="020F0502020204030204" pitchFamily="34" charset="0"/>
                <a:sym typeface="Symbol" panose="05050102010706020507" pitchFamily="18" charset="2"/>
              </a:rPr>
              <a:t>-</a:t>
            </a:r>
            <a:r>
              <a:rPr sz="1200" spc="-15" dirty="0" err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амин</a:t>
            </a:r>
            <a:r>
              <a:rPr sz="1200" spc="-19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sz="1200" spc="-8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қышқылы</a:t>
            </a:r>
            <a:endParaRPr sz="1200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4683402" y="3333750"/>
            <a:ext cx="2136457" cy="3789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 algn="ctr">
              <a:spcBef>
                <a:spcPts val="75"/>
              </a:spcBef>
            </a:pPr>
            <a:r>
              <a:rPr sz="1200" spc="-8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N-</a:t>
            </a:r>
            <a:r>
              <a:rPr sz="1200" spc="-8" dirty="0" err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ацетил</a:t>
            </a:r>
            <a:r>
              <a:rPr sz="1200" spc="-8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-</a:t>
            </a:r>
            <a:r>
              <a:rPr lang="ru-RU" sz="1200" spc="-8" dirty="0">
                <a:solidFill>
                  <a:schemeClr val="tx1"/>
                </a:solidFill>
                <a:latin typeface="+mn-lt"/>
                <a:cs typeface="Calibri" panose="020F0502020204030204" pitchFamily="34" charset="0"/>
                <a:sym typeface="Symbol" panose="05050102010706020507" pitchFamily="18" charset="2"/>
              </a:rPr>
              <a:t></a:t>
            </a:r>
            <a:r>
              <a:rPr lang="en-US" sz="1200" spc="-8" dirty="0">
                <a:solidFill>
                  <a:schemeClr val="tx1"/>
                </a:solidFill>
                <a:latin typeface="+mn-lt"/>
                <a:cs typeface="Calibri" panose="020F0502020204030204" pitchFamily="34" charset="0"/>
                <a:sym typeface="Symbol" panose="05050102010706020507" pitchFamily="18" charset="2"/>
              </a:rPr>
              <a:t>-</a:t>
            </a:r>
            <a:r>
              <a:rPr sz="1200" spc="-8" dirty="0" err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амин</a:t>
            </a:r>
            <a:r>
              <a:rPr sz="1200" spc="-8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 қышқылының хлорангидриді</a:t>
            </a:r>
            <a:endParaRPr sz="1200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92" name="Номер слайда 91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46221"/>
          </a:xfrm>
        </p:spPr>
        <p:txBody>
          <a:bodyPr/>
          <a:lstStyle/>
          <a:p>
            <a:fld id="{B6F15528-21DE-4FAA-801E-634DDDAF4B2B}" type="slidenum">
              <a:rPr lang="ru-RU" sz="1600" smtClean="0"/>
              <a:t>23</a:t>
            </a:fld>
            <a:endParaRPr lang="ru-RU" sz="1600"/>
          </a:p>
        </p:txBody>
      </p:sp>
      <p:sp>
        <p:nvSpPr>
          <p:cNvPr id="269" name="object 58"/>
          <p:cNvSpPr/>
          <p:nvPr/>
        </p:nvSpPr>
        <p:spPr>
          <a:xfrm>
            <a:off x="5301426" y="4811617"/>
            <a:ext cx="44291" cy="13335"/>
          </a:xfrm>
          <a:custGeom>
            <a:avLst/>
            <a:gdLst/>
            <a:ahLst/>
            <a:cxnLst/>
            <a:rect l="l" t="t" r="r" b="b"/>
            <a:pathLst>
              <a:path w="59054" h="17780">
                <a:moveTo>
                  <a:pt x="58911" y="0"/>
                </a:moveTo>
                <a:lnTo>
                  <a:pt x="0" y="0"/>
                </a:lnTo>
                <a:lnTo>
                  <a:pt x="0" y="17781"/>
                </a:lnTo>
                <a:lnTo>
                  <a:pt x="58911" y="17781"/>
                </a:lnTo>
                <a:lnTo>
                  <a:pt x="589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60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70" name="object 59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5397437" y="4739610"/>
            <a:ext cx="305180" cy="164591"/>
          </a:xfrm>
          <a:prstGeom prst="rect">
            <a:avLst/>
          </a:prstGeom>
        </p:spPr>
      </p:pic>
      <p:grpSp>
        <p:nvGrpSpPr>
          <p:cNvPr id="271" name="object 60"/>
          <p:cNvGrpSpPr/>
          <p:nvPr/>
        </p:nvGrpSpPr>
        <p:grpSpPr>
          <a:xfrm>
            <a:off x="768286" y="4225259"/>
            <a:ext cx="1279208" cy="445770"/>
            <a:chOff x="297179" y="923544"/>
            <a:chExt cx="1705610" cy="594360"/>
          </a:xfrm>
        </p:grpSpPr>
        <p:pic>
          <p:nvPicPr>
            <p:cNvPr id="272" name="object 61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685800" y="1357884"/>
              <a:ext cx="306324" cy="160020"/>
            </a:xfrm>
            <a:prstGeom prst="rect">
              <a:avLst/>
            </a:prstGeom>
          </p:spPr>
        </p:pic>
        <p:pic>
          <p:nvPicPr>
            <p:cNvPr id="273" name="object 62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362455" y="1357884"/>
              <a:ext cx="132587" cy="160020"/>
            </a:xfrm>
            <a:prstGeom prst="rect">
              <a:avLst/>
            </a:prstGeom>
          </p:spPr>
        </p:pic>
        <p:pic>
          <p:nvPicPr>
            <p:cNvPr id="274" name="object 63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1517904" y="1357884"/>
              <a:ext cx="146303" cy="160020"/>
            </a:xfrm>
            <a:prstGeom prst="rect">
              <a:avLst/>
            </a:prstGeom>
          </p:spPr>
        </p:pic>
        <p:pic>
          <p:nvPicPr>
            <p:cNvPr id="275" name="object 64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687068" y="1357884"/>
              <a:ext cx="315468" cy="160020"/>
            </a:xfrm>
            <a:prstGeom prst="rect">
              <a:avLst/>
            </a:prstGeom>
          </p:spPr>
        </p:pic>
        <p:sp>
          <p:nvSpPr>
            <p:cNvPr id="276" name="object 65"/>
            <p:cNvSpPr/>
            <p:nvPr/>
          </p:nvSpPr>
          <p:spPr>
            <a:xfrm>
              <a:off x="1024128" y="1431036"/>
              <a:ext cx="306070" cy="22860"/>
            </a:xfrm>
            <a:custGeom>
              <a:avLst/>
              <a:gdLst/>
              <a:ahLst/>
              <a:cxnLst/>
              <a:rect l="l" t="t" r="r" b="b"/>
              <a:pathLst>
                <a:path w="306069" h="22859">
                  <a:moveTo>
                    <a:pt x="301878" y="0"/>
                  </a:moveTo>
                  <a:lnTo>
                    <a:pt x="4203" y="0"/>
                  </a:lnTo>
                  <a:lnTo>
                    <a:pt x="0" y="5079"/>
                  </a:lnTo>
                  <a:lnTo>
                    <a:pt x="0" y="17399"/>
                  </a:lnTo>
                  <a:lnTo>
                    <a:pt x="4203" y="22478"/>
                  </a:lnTo>
                  <a:lnTo>
                    <a:pt x="301878" y="22478"/>
                  </a:lnTo>
                  <a:lnTo>
                    <a:pt x="306069" y="17399"/>
                  </a:lnTo>
                  <a:lnTo>
                    <a:pt x="306069" y="5079"/>
                  </a:lnTo>
                  <a:lnTo>
                    <a:pt x="30187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60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77" name="object 66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297179" y="1357884"/>
              <a:ext cx="150876" cy="155448"/>
            </a:xfrm>
            <a:prstGeom prst="rect">
              <a:avLst/>
            </a:prstGeom>
          </p:spPr>
        </p:pic>
        <p:sp>
          <p:nvSpPr>
            <p:cNvPr id="278" name="object 67"/>
            <p:cNvSpPr/>
            <p:nvPr/>
          </p:nvSpPr>
          <p:spPr>
            <a:xfrm>
              <a:off x="480059" y="1431036"/>
              <a:ext cx="173990" cy="22860"/>
            </a:xfrm>
            <a:custGeom>
              <a:avLst/>
              <a:gdLst/>
              <a:ahLst/>
              <a:cxnLst/>
              <a:rect l="l" t="t" r="r" b="b"/>
              <a:pathLst>
                <a:path w="173990" h="22859">
                  <a:moveTo>
                    <a:pt x="169545" y="0"/>
                  </a:moveTo>
                  <a:lnTo>
                    <a:pt x="4114" y="0"/>
                  </a:lnTo>
                  <a:lnTo>
                    <a:pt x="0" y="5079"/>
                  </a:lnTo>
                  <a:lnTo>
                    <a:pt x="0" y="17399"/>
                  </a:lnTo>
                  <a:lnTo>
                    <a:pt x="4114" y="22478"/>
                  </a:lnTo>
                  <a:lnTo>
                    <a:pt x="169545" y="22478"/>
                  </a:lnTo>
                  <a:lnTo>
                    <a:pt x="173659" y="17399"/>
                  </a:lnTo>
                  <a:lnTo>
                    <a:pt x="173659" y="5079"/>
                  </a:lnTo>
                  <a:lnTo>
                    <a:pt x="16954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60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79" name="object 68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672084" y="923544"/>
              <a:ext cx="420623" cy="214884"/>
            </a:xfrm>
            <a:prstGeom prst="rect">
              <a:avLst/>
            </a:prstGeom>
          </p:spPr>
        </p:pic>
        <p:sp>
          <p:nvSpPr>
            <p:cNvPr id="280" name="object 69"/>
            <p:cNvSpPr/>
            <p:nvPr/>
          </p:nvSpPr>
          <p:spPr>
            <a:xfrm>
              <a:off x="745235" y="1120140"/>
              <a:ext cx="18415" cy="210185"/>
            </a:xfrm>
            <a:custGeom>
              <a:avLst/>
              <a:gdLst/>
              <a:ahLst/>
              <a:cxnLst/>
              <a:rect l="l" t="t" r="r" b="b"/>
              <a:pathLst>
                <a:path w="18415" h="210184">
                  <a:moveTo>
                    <a:pt x="13931" y="0"/>
                  </a:moveTo>
                  <a:lnTo>
                    <a:pt x="4000" y="0"/>
                  </a:lnTo>
                  <a:lnTo>
                    <a:pt x="0" y="4318"/>
                  </a:lnTo>
                  <a:lnTo>
                    <a:pt x="0" y="205612"/>
                  </a:lnTo>
                  <a:lnTo>
                    <a:pt x="4000" y="209931"/>
                  </a:lnTo>
                  <a:lnTo>
                    <a:pt x="13931" y="209931"/>
                  </a:lnTo>
                  <a:lnTo>
                    <a:pt x="17945" y="205612"/>
                  </a:lnTo>
                  <a:lnTo>
                    <a:pt x="17945" y="4318"/>
                  </a:lnTo>
                  <a:lnTo>
                    <a:pt x="139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60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81" name="object 70"/>
          <p:cNvGrpSpPr/>
          <p:nvPr/>
        </p:nvGrpSpPr>
        <p:grpSpPr>
          <a:xfrm>
            <a:off x="2469071" y="4283552"/>
            <a:ext cx="655320" cy="613886"/>
            <a:chOff x="2564892" y="1001267"/>
            <a:chExt cx="873760" cy="818515"/>
          </a:xfrm>
        </p:grpSpPr>
        <p:pic>
          <p:nvPicPr>
            <p:cNvPr id="282" name="object 71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2564892" y="1357883"/>
              <a:ext cx="150875" cy="155448"/>
            </a:xfrm>
            <a:prstGeom prst="rect">
              <a:avLst/>
            </a:prstGeom>
          </p:spPr>
        </p:pic>
        <p:sp>
          <p:nvSpPr>
            <p:cNvPr id="283" name="object 72"/>
            <p:cNvSpPr/>
            <p:nvPr/>
          </p:nvSpPr>
          <p:spPr>
            <a:xfrm>
              <a:off x="2747772" y="1357883"/>
              <a:ext cx="356235" cy="164465"/>
            </a:xfrm>
            <a:custGeom>
              <a:avLst/>
              <a:gdLst/>
              <a:ahLst/>
              <a:cxnLst/>
              <a:rect l="l" t="t" r="r" b="b"/>
              <a:pathLst>
                <a:path w="356235" h="164465">
                  <a:moveTo>
                    <a:pt x="190500" y="81407"/>
                  </a:moveTo>
                  <a:lnTo>
                    <a:pt x="186436" y="76962"/>
                  </a:lnTo>
                  <a:lnTo>
                    <a:pt x="4318" y="76962"/>
                  </a:lnTo>
                  <a:lnTo>
                    <a:pt x="0" y="81407"/>
                  </a:lnTo>
                  <a:lnTo>
                    <a:pt x="0" y="92202"/>
                  </a:lnTo>
                  <a:lnTo>
                    <a:pt x="4318" y="96520"/>
                  </a:lnTo>
                  <a:lnTo>
                    <a:pt x="186436" y="96520"/>
                  </a:lnTo>
                  <a:lnTo>
                    <a:pt x="190500" y="92202"/>
                  </a:lnTo>
                  <a:lnTo>
                    <a:pt x="190500" y="81407"/>
                  </a:lnTo>
                  <a:close/>
                </a:path>
                <a:path w="356235" h="164465">
                  <a:moveTo>
                    <a:pt x="356235" y="123952"/>
                  </a:moveTo>
                  <a:lnTo>
                    <a:pt x="352806" y="121539"/>
                  </a:lnTo>
                  <a:lnTo>
                    <a:pt x="346202" y="130556"/>
                  </a:lnTo>
                  <a:lnTo>
                    <a:pt x="339979" y="137795"/>
                  </a:lnTo>
                  <a:lnTo>
                    <a:pt x="302387" y="154178"/>
                  </a:lnTo>
                  <a:lnTo>
                    <a:pt x="294386" y="153670"/>
                  </a:lnTo>
                  <a:lnTo>
                    <a:pt x="256667" y="129159"/>
                  </a:lnTo>
                  <a:lnTo>
                    <a:pt x="246507" y="84836"/>
                  </a:lnTo>
                  <a:lnTo>
                    <a:pt x="246888" y="72390"/>
                  </a:lnTo>
                  <a:lnTo>
                    <a:pt x="257175" y="33528"/>
                  </a:lnTo>
                  <a:lnTo>
                    <a:pt x="291973" y="8763"/>
                  </a:lnTo>
                  <a:lnTo>
                    <a:pt x="299339" y="8382"/>
                  </a:lnTo>
                  <a:lnTo>
                    <a:pt x="307848" y="9017"/>
                  </a:lnTo>
                  <a:lnTo>
                    <a:pt x="340995" y="32766"/>
                  </a:lnTo>
                  <a:lnTo>
                    <a:pt x="349250" y="53467"/>
                  </a:lnTo>
                  <a:lnTo>
                    <a:pt x="352806" y="53467"/>
                  </a:lnTo>
                  <a:lnTo>
                    <a:pt x="349250" y="0"/>
                  </a:lnTo>
                  <a:lnTo>
                    <a:pt x="345440" y="0"/>
                  </a:lnTo>
                  <a:lnTo>
                    <a:pt x="344551" y="3683"/>
                  </a:lnTo>
                  <a:lnTo>
                    <a:pt x="343281" y="6604"/>
                  </a:lnTo>
                  <a:lnTo>
                    <a:pt x="339979" y="10160"/>
                  </a:lnTo>
                  <a:lnTo>
                    <a:pt x="338201" y="10922"/>
                  </a:lnTo>
                  <a:lnTo>
                    <a:pt x="334899" y="10922"/>
                  </a:lnTo>
                  <a:lnTo>
                    <a:pt x="332613" y="10033"/>
                  </a:lnTo>
                  <a:lnTo>
                    <a:pt x="329692" y="8382"/>
                  </a:lnTo>
                  <a:lnTo>
                    <a:pt x="321691" y="4699"/>
                  </a:lnTo>
                  <a:lnTo>
                    <a:pt x="313563" y="2032"/>
                  </a:lnTo>
                  <a:lnTo>
                    <a:pt x="305562" y="508"/>
                  </a:lnTo>
                  <a:lnTo>
                    <a:pt x="297561" y="0"/>
                  </a:lnTo>
                  <a:lnTo>
                    <a:pt x="287274" y="635"/>
                  </a:lnTo>
                  <a:lnTo>
                    <a:pt x="250698" y="16764"/>
                  </a:lnTo>
                  <a:lnTo>
                    <a:pt x="226949" y="51435"/>
                  </a:lnTo>
                  <a:lnTo>
                    <a:pt x="221234" y="84582"/>
                  </a:lnTo>
                  <a:lnTo>
                    <a:pt x="222250" y="98806"/>
                  </a:lnTo>
                  <a:lnTo>
                    <a:pt x="236601" y="135382"/>
                  </a:lnTo>
                  <a:lnTo>
                    <a:pt x="276733" y="162560"/>
                  </a:lnTo>
                  <a:lnTo>
                    <a:pt x="294259" y="164338"/>
                  </a:lnTo>
                  <a:lnTo>
                    <a:pt x="304165" y="163703"/>
                  </a:lnTo>
                  <a:lnTo>
                    <a:pt x="344043" y="142113"/>
                  </a:lnTo>
                  <a:lnTo>
                    <a:pt x="350393" y="133731"/>
                  </a:lnTo>
                  <a:lnTo>
                    <a:pt x="356235" y="1239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60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84" name="object 73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3095244" y="1001267"/>
              <a:ext cx="288035" cy="356615"/>
            </a:xfrm>
            <a:prstGeom prst="rect">
              <a:avLst/>
            </a:prstGeom>
          </p:spPr>
        </p:pic>
        <p:pic>
          <p:nvPicPr>
            <p:cNvPr id="285" name="object 74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3282696" y="1664207"/>
              <a:ext cx="155448" cy="155448"/>
            </a:xfrm>
            <a:prstGeom prst="rect">
              <a:avLst/>
            </a:prstGeom>
          </p:spPr>
        </p:pic>
        <p:sp>
          <p:nvSpPr>
            <p:cNvPr id="286" name="object 75"/>
            <p:cNvSpPr/>
            <p:nvPr/>
          </p:nvSpPr>
          <p:spPr>
            <a:xfrm>
              <a:off x="3118104" y="1517903"/>
              <a:ext cx="141605" cy="137160"/>
            </a:xfrm>
            <a:custGeom>
              <a:avLst/>
              <a:gdLst/>
              <a:ahLst/>
              <a:cxnLst/>
              <a:rect l="l" t="t" r="r" b="b"/>
              <a:pathLst>
                <a:path w="141604" h="137160">
                  <a:moveTo>
                    <a:pt x="12572" y="0"/>
                  </a:moveTo>
                  <a:lnTo>
                    <a:pt x="6603" y="254"/>
                  </a:lnTo>
                  <a:lnTo>
                    <a:pt x="0" y="8128"/>
                  </a:lnTo>
                  <a:lnTo>
                    <a:pt x="126" y="14097"/>
                  </a:lnTo>
                  <a:lnTo>
                    <a:pt x="128523" y="136906"/>
                  </a:lnTo>
                  <a:lnTo>
                    <a:pt x="134366" y="136651"/>
                  </a:lnTo>
                  <a:lnTo>
                    <a:pt x="141223" y="128778"/>
                  </a:lnTo>
                  <a:lnTo>
                    <a:pt x="140843" y="122682"/>
                  </a:lnTo>
                  <a:lnTo>
                    <a:pt x="1257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60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87" name="object 76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2194752" y="4564730"/>
            <a:ext cx="89153" cy="92583"/>
          </a:xfrm>
          <a:prstGeom prst="rect">
            <a:avLst/>
          </a:prstGeom>
        </p:spPr>
      </p:pic>
      <p:grpSp>
        <p:nvGrpSpPr>
          <p:cNvPr id="288" name="object 77"/>
          <p:cNvGrpSpPr/>
          <p:nvPr/>
        </p:nvGrpSpPr>
        <p:grpSpPr>
          <a:xfrm>
            <a:off x="3178874" y="4581875"/>
            <a:ext cx="586740" cy="92869"/>
            <a:chOff x="3511296" y="1399032"/>
            <a:chExt cx="782320" cy="123825"/>
          </a:xfrm>
        </p:grpSpPr>
        <p:sp>
          <p:nvSpPr>
            <p:cNvPr id="289" name="object 78"/>
            <p:cNvSpPr/>
            <p:nvPr/>
          </p:nvSpPr>
          <p:spPr>
            <a:xfrm>
              <a:off x="3511296" y="1453856"/>
              <a:ext cx="603885" cy="18415"/>
            </a:xfrm>
            <a:custGeom>
              <a:avLst/>
              <a:gdLst/>
              <a:ahLst/>
              <a:cxnLst/>
              <a:rect l="l" t="t" r="r" b="b"/>
              <a:pathLst>
                <a:path w="603885" h="18415">
                  <a:moveTo>
                    <a:pt x="603364" y="0"/>
                  </a:moveTo>
                  <a:lnTo>
                    <a:pt x="0" y="0"/>
                  </a:lnTo>
                  <a:lnTo>
                    <a:pt x="0" y="17946"/>
                  </a:lnTo>
                  <a:lnTo>
                    <a:pt x="603364" y="17946"/>
                  </a:lnTo>
                  <a:lnTo>
                    <a:pt x="60336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60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90" name="object 79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4078224" y="1399032"/>
              <a:ext cx="214884" cy="123444"/>
            </a:xfrm>
            <a:prstGeom prst="rect">
              <a:avLst/>
            </a:prstGeom>
          </p:spPr>
        </p:pic>
      </p:grpSp>
      <p:grpSp>
        <p:nvGrpSpPr>
          <p:cNvPr id="291" name="object 80"/>
          <p:cNvGrpSpPr/>
          <p:nvPr/>
        </p:nvGrpSpPr>
        <p:grpSpPr>
          <a:xfrm>
            <a:off x="3871533" y="3916648"/>
            <a:ext cx="1231106" cy="788670"/>
            <a:chOff x="4434840" y="512063"/>
            <a:chExt cx="1641475" cy="1051560"/>
          </a:xfrm>
        </p:grpSpPr>
        <p:pic>
          <p:nvPicPr>
            <p:cNvPr id="292" name="object 81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4434840" y="1403603"/>
              <a:ext cx="146303" cy="155448"/>
            </a:xfrm>
            <a:prstGeom prst="rect">
              <a:avLst/>
            </a:prstGeom>
          </p:spPr>
        </p:pic>
        <p:pic>
          <p:nvPicPr>
            <p:cNvPr id="293" name="object 82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4823460" y="1403603"/>
              <a:ext cx="306324" cy="160020"/>
            </a:xfrm>
            <a:prstGeom prst="rect">
              <a:avLst/>
            </a:prstGeom>
          </p:spPr>
        </p:pic>
        <p:sp>
          <p:nvSpPr>
            <p:cNvPr id="294" name="object 83"/>
            <p:cNvSpPr/>
            <p:nvPr/>
          </p:nvSpPr>
          <p:spPr>
            <a:xfrm>
              <a:off x="4617720" y="1481327"/>
              <a:ext cx="173990" cy="18415"/>
            </a:xfrm>
            <a:custGeom>
              <a:avLst/>
              <a:gdLst/>
              <a:ahLst/>
              <a:cxnLst/>
              <a:rect l="l" t="t" r="r" b="b"/>
              <a:pathLst>
                <a:path w="173989" h="18415">
                  <a:moveTo>
                    <a:pt x="169671" y="0"/>
                  </a:moveTo>
                  <a:lnTo>
                    <a:pt x="4190" y="0"/>
                  </a:lnTo>
                  <a:lnTo>
                    <a:pt x="0" y="4063"/>
                  </a:lnTo>
                  <a:lnTo>
                    <a:pt x="0" y="13970"/>
                  </a:lnTo>
                  <a:lnTo>
                    <a:pt x="4190" y="17907"/>
                  </a:lnTo>
                  <a:lnTo>
                    <a:pt x="169671" y="17907"/>
                  </a:lnTo>
                  <a:lnTo>
                    <a:pt x="173608" y="13970"/>
                  </a:lnTo>
                  <a:lnTo>
                    <a:pt x="173608" y="4063"/>
                  </a:lnTo>
                  <a:lnTo>
                    <a:pt x="16967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60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95" name="object 84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5417820" y="1403603"/>
              <a:ext cx="132587" cy="160020"/>
            </a:xfrm>
            <a:prstGeom prst="rect">
              <a:avLst/>
            </a:prstGeom>
          </p:spPr>
        </p:pic>
        <p:pic>
          <p:nvPicPr>
            <p:cNvPr id="296" name="object 85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5573268" y="1403603"/>
              <a:ext cx="146303" cy="160020"/>
            </a:xfrm>
            <a:prstGeom prst="rect">
              <a:avLst/>
            </a:prstGeom>
          </p:spPr>
        </p:pic>
        <p:pic>
          <p:nvPicPr>
            <p:cNvPr id="297" name="object 86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5742432" y="1403603"/>
              <a:ext cx="315467" cy="160020"/>
            </a:xfrm>
            <a:prstGeom prst="rect">
              <a:avLst/>
            </a:prstGeom>
          </p:spPr>
        </p:pic>
        <p:sp>
          <p:nvSpPr>
            <p:cNvPr id="298" name="object 87"/>
            <p:cNvSpPr/>
            <p:nvPr/>
          </p:nvSpPr>
          <p:spPr>
            <a:xfrm>
              <a:off x="5161788" y="1481327"/>
              <a:ext cx="224154" cy="18415"/>
            </a:xfrm>
            <a:custGeom>
              <a:avLst/>
              <a:gdLst/>
              <a:ahLst/>
              <a:cxnLst/>
              <a:rect l="l" t="t" r="r" b="b"/>
              <a:pathLst>
                <a:path w="224154" h="18415">
                  <a:moveTo>
                    <a:pt x="219328" y="0"/>
                  </a:moveTo>
                  <a:lnTo>
                    <a:pt x="4317" y="0"/>
                  </a:lnTo>
                  <a:lnTo>
                    <a:pt x="0" y="4063"/>
                  </a:lnTo>
                  <a:lnTo>
                    <a:pt x="0" y="13970"/>
                  </a:lnTo>
                  <a:lnTo>
                    <a:pt x="4317" y="17907"/>
                  </a:lnTo>
                  <a:lnTo>
                    <a:pt x="219328" y="17907"/>
                  </a:lnTo>
                  <a:lnTo>
                    <a:pt x="223647" y="13970"/>
                  </a:lnTo>
                  <a:lnTo>
                    <a:pt x="223647" y="4063"/>
                  </a:lnTo>
                  <a:lnTo>
                    <a:pt x="2193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60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99" name="object 88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4809744" y="982980"/>
              <a:ext cx="329184" cy="155448"/>
            </a:xfrm>
            <a:prstGeom prst="rect">
              <a:avLst/>
            </a:prstGeom>
          </p:spPr>
        </p:pic>
        <p:sp>
          <p:nvSpPr>
            <p:cNvPr id="300" name="object 89"/>
            <p:cNvSpPr/>
            <p:nvPr/>
          </p:nvSpPr>
          <p:spPr>
            <a:xfrm>
              <a:off x="4882896" y="1179576"/>
              <a:ext cx="18415" cy="196215"/>
            </a:xfrm>
            <a:custGeom>
              <a:avLst/>
              <a:gdLst/>
              <a:ahLst/>
              <a:cxnLst/>
              <a:rect l="l" t="t" r="r" b="b"/>
              <a:pathLst>
                <a:path w="18414" h="196215">
                  <a:moveTo>
                    <a:pt x="12953" y="0"/>
                  </a:moveTo>
                  <a:lnTo>
                    <a:pt x="3682" y="126"/>
                  </a:lnTo>
                  <a:lnTo>
                    <a:pt x="0" y="4318"/>
                  </a:lnTo>
                  <a:lnTo>
                    <a:pt x="1015" y="191770"/>
                  </a:lnTo>
                  <a:lnTo>
                    <a:pt x="4952" y="196087"/>
                  </a:lnTo>
                  <a:lnTo>
                    <a:pt x="14224" y="195961"/>
                  </a:lnTo>
                  <a:lnTo>
                    <a:pt x="17906" y="191643"/>
                  </a:lnTo>
                  <a:lnTo>
                    <a:pt x="16763" y="4318"/>
                  </a:lnTo>
                  <a:lnTo>
                    <a:pt x="1295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60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301" name="object 90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5385816" y="978408"/>
              <a:ext cx="306324" cy="164591"/>
            </a:xfrm>
            <a:prstGeom prst="rect">
              <a:avLst/>
            </a:prstGeom>
          </p:spPr>
        </p:pic>
        <p:sp>
          <p:nvSpPr>
            <p:cNvPr id="302" name="object 91"/>
            <p:cNvSpPr/>
            <p:nvPr/>
          </p:nvSpPr>
          <p:spPr>
            <a:xfrm>
              <a:off x="5175504" y="1056131"/>
              <a:ext cx="182880" cy="18415"/>
            </a:xfrm>
            <a:custGeom>
              <a:avLst/>
              <a:gdLst/>
              <a:ahLst/>
              <a:cxnLst/>
              <a:rect l="l" t="t" r="r" b="b"/>
              <a:pathLst>
                <a:path w="182879" h="18415">
                  <a:moveTo>
                    <a:pt x="178054" y="0"/>
                  </a:moveTo>
                  <a:lnTo>
                    <a:pt x="4063" y="0"/>
                  </a:lnTo>
                  <a:lnTo>
                    <a:pt x="0" y="4063"/>
                  </a:lnTo>
                  <a:lnTo>
                    <a:pt x="0" y="13969"/>
                  </a:lnTo>
                  <a:lnTo>
                    <a:pt x="4063" y="17906"/>
                  </a:lnTo>
                  <a:lnTo>
                    <a:pt x="178054" y="17906"/>
                  </a:lnTo>
                  <a:lnTo>
                    <a:pt x="182372" y="13969"/>
                  </a:lnTo>
                  <a:lnTo>
                    <a:pt x="182372" y="4063"/>
                  </a:lnTo>
                  <a:lnTo>
                    <a:pt x="17805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60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303" name="object 92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5925312" y="982980"/>
              <a:ext cx="150875" cy="155448"/>
            </a:xfrm>
            <a:prstGeom prst="rect">
              <a:avLst/>
            </a:prstGeom>
          </p:spPr>
        </p:pic>
        <p:sp>
          <p:nvSpPr>
            <p:cNvPr id="304" name="object 93"/>
            <p:cNvSpPr/>
            <p:nvPr/>
          </p:nvSpPr>
          <p:spPr>
            <a:xfrm>
              <a:off x="5728716" y="1056131"/>
              <a:ext cx="168910" cy="18415"/>
            </a:xfrm>
            <a:custGeom>
              <a:avLst/>
              <a:gdLst/>
              <a:ahLst/>
              <a:cxnLst/>
              <a:rect l="l" t="t" r="r" b="b"/>
              <a:pathLst>
                <a:path w="168910" h="18415">
                  <a:moveTo>
                    <a:pt x="164592" y="0"/>
                  </a:moveTo>
                  <a:lnTo>
                    <a:pt x="4063" y="0"/>
                  </a:lnTo>
                  <a:lnTo>
                    <a:pt x="0" y="4063"/>
                  </a:lnTo>
                  <a:lnTo>
                    <a:pt x="0" y="13969"/>
                  </a:lnTo>
                  <a:lnTo>
                    <a:pt x="4063" y="17906"/>
                  </a:lnTo>
                  <a:lnTo>
                    <a:pt x="164592" y="17906"/>
                  </a:lnTo>
                  <a:lnTo>
                    <a:pt x="168656" y="13969"/>
                  </a:lnTo>
                  <a:lnTo>
                    <a:pt x="168656" y="4063"/>
                  </a:lnTo>
                  <a:lnTo>
                    <a:pt x="16459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60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305" name="object 94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5381244" y="512063"/>
              <a:ext cx="320039" cy="164591"/>
            </a:xfrm>
            <a:prstGeom prst="rect">
              <a:avLst/>
            </a:prstGeom>
          </p:spPr>
        </p:pic>
        <p:sp>
          <p:nvSpPr>
            <p:cNvPr id="306" name="object 95"/>
            <p:cNvSpPr/>
            <p:nvPr/>
          </p:nvSpPr>
          <p:spPr>
            <a:xfrm>
              <a:off x="5445252" y="713231"/>
              <a:ext cx="22860" cy="241935"/>
            </a:xfrm>
            <a:custGeom>
              <a:avLst/>
              <a:gdLst/>
              <a:ahLst/>
              <a:cxnLst/>
              <a:rect l="l" t="t" r="r" b="b"/>
              <a:pathLst>
                <a:path w="22860" h="241934">
                  <a:moveTo>
                    <a:pt x="16383" y="0"/>
                  </a:moveTo>
                  <a:lnTo>
                    <a:pt x="4825" y="0"/>
                  </a:lnTo>
                  <a:lnTo>
                    <a:pt x="0" y="4444"/>
                  </a:lnTo>
                  <a:lnTo>
                    <a:pt x="1524" y="237362"/>
                  </a:lnTo>
                  <a:lnTo>
                    <a:pt x="6350" y="241680"/>
                  </a:lnTo>
                  <a:lnTo>
                    <a:pt x="17907" y="241680"/>
                  </a:lnTo>
                  <a:lnTo>
                    <a:pt x="22606" y="237235"/>
                  </a:lnTo>
                  <a:lnTo>
                    <a:pt x="21082" y="4317"/>
                  </a:lnTo>
                  <a:lnTo>
                    <a:pt x="1638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60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07" name="object 96"/>
          <p:cNvGrpSpPr/>
          <p:nvPr/>
        </p:nvGrpSpPr>
        <p:grpSpPr>
          <a:xfrm>
            <a:off x="5236274" y="4595591"/>
            <a:ext cx="689610" cy="92869"/>
            <a:chOff x="6254496" y="1417319"/>
            <a:chExt cx="919480" cy="123825"/>
          </a:xfrm>
        </p:grpSpPr>
        <p:sp>
          <p:nvSpPr>
            <p:cNvPr id="308" name="object 97"/>
            <p:cNvSpPr/>
            <p:nvPr/>
          </p:nvSpPr>
          <p:spPr>
            <a:xfrm>
              <a:off x="6254496" y="1467643"/>
              <a:ext cx="740410" cy="22860"/>
            </a:xfrm>
            <a:custGeom>
              <a:avLst/>
              <a:gdLst/>
              <a:ahLst/>
              <a:cxnLst/>
              <a:rect l="l" t="t" r="r" b="b"/>
              <a:pathLst>
                <a:path w="740409" h="22859">
                  <a:moveTo>
                    <a:pt x="740270" y="0"/>
                  </a:moveTo>
                  <a:lnTo>
                    <a:pt x="0" y="0"/>
                  </a:lnTo>
                  <a:lnTo>
                    <a:pt x="0" y="22447"/>
                  </a:lnTo>
                  <a:lnTo>
                    <a:pt x="740270" y="22447"/>
                  </a:lnTo>
                  <a:lnTo>
                    <a:pt x="74027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60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309" name="object 98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6958584" y="1417319"/>
              <a:ext cx="214883" cy="123444"/>
            </a:xfrm>
            <a:prstGeom prst="rect">
              <a:avLst/>
            </a:prstGeom>
          </p:spPr>
        </p:pic>
      </p:grpSp>
      <p:grpSp>
        <p:nvGrpSpPr>
          <p:cNvPr id="310" name="object 99"/>
          <p:cNvGrpSpPr/>
          <p:nvPr/>
        </p:nvGrpSpPr>
        <p:grpSpPr>
          <a:xfrm>
            <a:off x="6083237" y="4171950"/>
            <a:ext cx="1142048" cy="439103"/>
            <a:chOff x="7383780" y="996696"/>
            <a:chExt cx="1522730" cy="585470"/>
          </a:xfrm>
        </p:grpSpPr>
        <p:pic>
          <p:nvPicPr>
            <p:cNvPr id="311" name="object 100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7383780" y="1421892"/>
              <a:ext cx="150875" cy="155448"/>
            </a:xfrm>
            <a:prstGeom prst="rect">
              <a:avLst/>
            </a:prstGeom>
          </p:spPr>
        </p:pic>
        <p:pic>
          <p:nvPicPr>
            <p:cNvPr id="312" name="object 101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7772400" y="1417320"/>
              <a:ext cx="306324" cy="164591"/>
            </a:xfrm>
            <a:prstGeom prst="rect">
              <a:avLst/>
            </a:prstGeom>
          </p:spPr>
        </p:pic>
        <p:sp>
          <p:nvSpPr>
            <p:cNvPr id="313" name="object 102"/>
            <p:cNvSpPr/>
            <p:nvPr/>
          </p:nvSpPr>
          <p:spPr>
            <a:xfrm>
              <a:off x="7566660" y="1495044"/>
              <a:ext cx="178435" cy="18415"/>
            </a:xfrm>
            <a:custGeom>
              <a:avLst/>
              <a:gdLst/>
              <a:ahLst/>
              <a:cxnLst/>
              <a:rect l="l" t="t" r="r" b="b"/>
              <a:pathLst>
                <a:path w="178434" h="18415">
                  <a:moveTo>
                    <a:pt x="174117" y="0"/>
                  </a:moveTo>
                  <a:lnTo>
                    <a:pt x="4318" y="0"/>
                  </a:lnTo>
                  <a:lnTo>
                    <a:pt x="0" y="4063"/>
                  </a:lnTo>
                  <a:lnTo>
                    <a:pt x="0" y="13969"/>
                  </a:lnTo>
                  <a:lnTo>
                    <a:pt x="4318" y="17906"/>
                  </a:lnTo>
                  <a:lnTo>
                    <a:pt x="174117" y="17906"/>
                  </a:lnTo>
                  <a:lnTo>
                    <a:pt x="178181" y="13969"/>
                  </a:lnTo>
                  <a:lnTo>
                    <a:pt x="178181" y="4063"/>
                  </a:lnTo>
                  <a:lnTo>
                    <a:pt x="17411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60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314" name="object 103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8266176" y="1417320"/>
              <a:ext cx="132588" cy="164591"/>
            </a:xfrm>
            <a:prstGeom prst="rect">
              <a:avLst/>
            </a:prstGeom>
          </p:spPr>
        </p:pic>
        <p:pic>
          <p:nvPicPr>
            <p:cNvPr id="315" name="object 104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8421624" y="1417320"/>
              <a:ext cx="146303" cy="164591"/>
            </a:xfrm>
            <a:prstGeom prst="rect">
              <a:avLst/>
            </a:prstGeom>
          </p:spPr>
        </p:pic>
        <p:pic>
          <p:nvPicPr>
            <p:cNvPr id="316" name="object 105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8590788" y="1417320"/>
              <a:ext cx="315468" cy="164591"/>
            </a:xfrm>
            <a:prstGeom prst="rect">
              <a:avLst/>
            </a:prstGeom>
          </p:spPr>
        </p:pic>
        <p:sp>
          <p:nvSpPr>
            <p:cNvPr id="317" name="object 106"/>
            <p:cNvSpPr/>
            <p:nvPr/>
          </p:nvSpPr>
          <p:spPr>
            <a:xfrm>
              <a:off x="8110728" y="1495044"/>
              <a:ext cx="123189" cy="18415"/>
            </a:xfrm>
            <a:custGeom>
              <a:avLst/>
              <a:gdLst/>
              <a:ahLst/>
              <a:cxnLst/>
              <a:rect l="l" t="t" r="r" b="b"/>
              <a:pathLst>
                <a:path w="123190" h="18415">
                  <a:moveTo>
                    <a:pt x="118745" y="0"/>
                  </a:moveTo>
                  <a:lnTo>
                    <a:pt x="4318" y="0"/>
                  </a:lnTo>
                  <a:lnTo>
                    <a:pt x="0" y="4063"/>
                  </a:lnTo>
                  <a:lnTo>
                    <a:pt x="0" y="13969"/>
                  </a:lnTo>
                  <a:lnTo>
                    <a:pt x="4318" y="17906"/>
                  </a:lnTo>
                  <a:lnTo>
                    <a:pt x="118745" y="17906"/>
                  </a:lnTo>
                  <a:lnTo>
                    <a:pt x="123063" y="13969"/>
                  </a:lnTo>
                  <a:lnTo>
                    <a:pt x="123063" y="4063"/>
                  </a:lnTo>
                  <a:lnTo>
                    <a:pt x="11874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60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318" name="object 107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7758684" y="996696"/>
              <a:ext cx="164592" cy="160020"/>
            </a:xfrm>
            <a:prstGeom prst="rect">
              <a:avLst/>
            </a:prstGeom>
          </p:spPr>
        </p:pic>
        <p:sp>
          <p:nvSpPr>
            <p:cNvPr id="319" name="object 108"/>
            <p:cNvSpPr/>
            <p:nvPr/>
          </p:nvSpPr>
          <p:spPr>
            <a:xfrm>
              <a:off x="7831836" y="1193292"/>
              <a:ext cx="22860" cy="200660"/>
            </a:xfrm>
            <a:custGeom>
              <a:avLst/>
              <a:gdLst/>
              <a:ahLst/>
              <a:cxnLst/>
              <a:rect l="l" t="t" r="r" b="b"/>
              <a:pathLst>
                <a:path w="22859" h="200659">
                  <a:moveTo>
                    <a:pt x="16256" y="0"/>
                  </a:moveTo>
                  <a:lnTo>
                    <a:pt x="4572" y="127"/>
                  </a:lnTo>
                  <a:lnTo>
                    <a:pt x="0" y="4445"/>
                  </a:lnTo>
                  <a:lnTo>
                    <a:pt x="1270" y="196342"/>
                  </a:lnTo>
                  <a:lnTo>
                    <a:pt x="6096" y="200660"/>
                  </a:lnTo>
                  <a:lnTo>
                    <a:pt x="17780" y="200533"/>
                  </a:lnTo>
                  <a:lnTo>
                    <a:pt x="22352" y="196087"/>
                  </a:lnTo>
                  <a:lnTo>
                    <a:pt x="21082" y="4318"/>
                  </a:lnTo>
                  <a:lnTo>
                    <a:pt x="1625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60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320" name="object 109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8220456" y="996696"/>
              <a:ext cx="306324" cy="160020"/>
            </a:xfrm>
            <a:prstGeom prst="rect">
              <a:avLst/>
            </a:prstGeom>
          </p:spPr>
        </p:pic>
        <p:sp>
          <p:nvSpPr>
            <p:cNvPr id="321" name="object 110"/>
            <p:cNvSpPr/>
            <p:nvPr/>
          </p:nvSpPr>
          <p:spPr>
            <a:xfrm>
              <a:off x="7955280" y="1042415"/>
              <a:ext cx="233045" cy="77470"/>
            </a:xfrm>
            <a:custGeom>
              <a:avLst/>
              <a:gdLst/>
              <a:ahLst/>
              <a:cxnLst/>
              <a:rect l="l" t="t" r="r" b="b"/>
              <a:pathLst>
                <a:path w="233045" h="77469">
                  <a:moveTo>
                    <a:pt x="232664" y="61849"/>
                  </a:moveTo>
                  <a:lnTo>
                    <a:pt x="228346" y="57277"/>
                  </a:lnTo>
                  <a:lnTo>
                    <a:pt x="4064" y="57277"/>
                  </a:lnTo>
                  <a:lnTo>
                    <a:pt x="0" y="61849"/>
                  </a:lnTo>
                  <a:lnTo>
                    <a:pt x="0" y="72898"/>
                  </a:lnTo>
                  <a:lnTo>
                    <a:pt x="4064" y="77470"/>
                  </a:lnTo>
                  <a:lnTo>
                    <a:pt x="228346" y="77470"/>
                  </a:lnTo>
                  <a:lnTo>
                    <a:pt x="232664" y="72898"/>
                  </a:lnTo>
                  <a:lnTo>
                    <a:pt x="232664" y="61849"/>
                  </a:lnTo>
                  <a:close/>
                </a:path>
                <a:path w="233045" h="77469">
                  <a:moveTo>
                    <a:pt x="232664" y="4572"/>
                  </a:moveTo>
                  <a:lnTo>
                    <a:pt x="228346" y="0"/>
                  </a:lnTo>
                  <a:lnTo>
                    <a:pt x="4064" y="0"/>
                  </a:lnTo>
                  <a:lnTo>
                    <a:pt x="0" y="4572"/>
                  </a:lnTo>
                  <a:lnTo>
                    <a:pt x="0" y="15748"/>
                  </a:lnTo>
                  <a:lnTo>
                    <a:pt x="4064" y="20193"/>
                  </a:lnTo>
                  <a:lnTo>
                    <a:pt x="228346" y="20193"/>
                  </a:lnTo>
                  <a:lnTo>
                    <a:pt x="232664" y="15748"/>
                  </a:lnTo>
                  <a:lnTo>
                    <a:pt x="232664" y="45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60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322" name="object 111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8700516" y="996696"/>
              <a:ext cx="150875" cy="155448"/>
            </a:xfrm>
            <a:prstGeom prst="rect">
              <a:avLst/>
            </a:prstGeom>
          </p:spPr>
        </p:pic>
        <p:sp>
          <p:nvSpPr>
            <p:cNvPr id="323" name="object 112"/>
            <p:cNvSpPr/>
            <p:nvPr/>
          </p:nvSpPr>
          <p:spPr>
            <a:xfrm>
              <a:off x="8558784" y="1069848"/>
              <a:ext cx="114300" cy="22860"/>
            </a:xfrm>
            <a:custGeom>
              <a:avLst/>
              <a:gdLst/>
              <a:ahLst/>
              <a:cxnLst/>
              <a:rect l="l" t="t" r="r" b="b"/>
              <a:pathLst>
                <a:path w="114300" h="22859">
                  <a:moveTo>
                    <a:pt x="109600" y="0"/>
                  </a:moveTo>
                  <a:lnTo>
                    <a:pt x="4191" y="0"/>
                  </a:lnTo>
                  <a:lnTo>
                    <a:pt x="0" y="5079"/>
                  </a:lnTo>
                  <a:lnTo>
                    <a:pt x="0" y="17399"/>
                  </a:lnTo>
                  <a:lnTo>
                    <a:pt x="4191" y="22478"/>
                  </a:lnTo>
                  <a:lnTo>
                    <a:pt x="109600" y="22478"/>
                  </a:lnTo>
                  <a:lnTo>
                    <a:pt x="113792" y="17399"/>
                  </a:lnTo>
                  <a:lnTo>
                    <a:pt x="113792" y="5079"/>
                  </a:lnTo>
                  <a:lnTo>
                    <a:pt x="109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60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24" name="object 113"/>
          <p:cNvSpPr txBox="1">
            <a:spLocks noGrp="1"/>
          </p:cNvSpPr>
          <p:nvPr>
            <p:ph type="title"/>
          </p:nvPr>
        </p:nvSpPr>
        <p:spPr>
          <a:xfrm>
            <a:off x="762000" y="3616764"/>
            <a:ext cx="6424803" cy="257281"/>
          </a:xfrm>
          <a:prstGeom prst="rect">
            <a:avLst/>
          </a:prstGeom>
        </p:spPr>
        <p:txBody>
          <a:bodyPr vert="horz" wrap="square" lIns="0" tIns="10953" rIns="0" bIns="0" rtlCol="0">
            <a:spAutoFit/>
          </a:bodyPr>
          <a:lstStyle/>
          <a:p>
            <a:pPr marL="66675">
              <a:spcBef>
                <a:spcPts val="86"/>
              </a:spcBef>
            </a:pPr>
            <a:r>
              <a:rPr lang="en-US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sz="1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sz="1600" spc="-38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Шифф</a:t>
            </a:r>
            <a:r>
              <a:rPr sz="1600" spc="-56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негізінің</a:t>
            </a:r>
            <a:r>
              <a:rPr sz="1600" spc="-86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8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түзілуі</a:t>
            </a:r>
          </a:p>
        </p:txBody>
      </p:sp>
      <p:sp>
        <p:nvSpPr>
          <p:cNvPr id="325" name="object 116"/>
          <p:cNvSpPr txBox="1"/>
          <p:nvPr/>
        </p:nvSpPr>
        <p:spPr>
          <a:xfrm>
            <a:off x="3882772" y="4818190"/>
            <a:ext cx="1318260" cy="197170"/>
          </a:xfrm>
          <a:prstGeom prst="rect">
            <a:avLst/>
          </a:prstGeom>
        </p:spPr>
        <p:txBody>
          <a:bodyPr vert="horz" wrap="square" lIns="0" tIns="12383" rIns="0" bIns="0" rtlCol="0">
            <a:spAutoFit/>
          </a:bodyPr>
          <a:lstStyle/>
          <a:p>
            <a:pPr marL="9525">
              <a:spcBef>
                <a:spcPts val="98"/>
              </a:spcBef>
            </a:pPr>
            <a:r>
              <a:rPr sz="1200" spc="-8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Карбиноламин</a:t>
            </a:r>
            <a:endParaRPr sz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6" name="object 117"/>
          <p:cNvSpPr txBox="1"/>
          <p:nvPr/>
        </p:nvSpPr>
        <p:spPr>
          <a:xfrm>
            <a:off x="5891593" y="4704514"/>
            <a:ext cx="1905763" cy="381836"/>
          </a:xfrm>
          <a:prstGeom prst="rect">
            <a:avLst/>
          </a:prstGeom>
        </p:spPr>
        <p:txBody>
          <a:bodyPr vert="horz" wrap="square" lIns="0" tIns="12383" rIns="0" bIns="0" rtlCol="0">
            <a:spAutoFit/>
          </a:bodyPr>
          <a:lstStyle/>
          <a:p>
            <a:pPr algn="ctr">
              <a:spcBef>
                <a:spcPts val="98"/>
              </a:spcBef>
            </a:pPr>
            <a:r>
              <a:rPr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ауыстырылған</a:t>
            </a:r>
            <a:r>
              <a:rPr sz="1200" spc="53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spc="-15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имин</a:t>
            </a:r>
            <a:endParaRPr sz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31433" algn="ctr">
              <a:spcBef>
                <a:spcPts val="38"/>
              </a:spcBef>
            </a:pPr>
            <a:r>
              <a:rPr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(Шифф</a:t>
            </a:r>
            <a:r>
              <a:rPr sz="1200" spc="49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spc="-8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негізі)</a:t>
            </a:r>
            <a:endParaRPr sz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3169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70728" y="1352549"/>
            <a:ext cx="82295" cy="7543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90183" y="1342263"/>
            <a:ext cx="281177" cy="133731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291935" y="1338834"/>
            <a:ext cx="387668" cy="102870"/>
            <a:chOff x="4777740" y="1559052"/>
            <a:chExt cx="516890" cy="13716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15484" y="1559052"/>
              <a:ext cx="278891" cy="13716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777740" y="1623060"/>
              <a:ext cx="210185" cy="17780"/>
            </a:xfrm>
            <a:custGeom>
              <a:avLst/>
              <a:gdLst/>
              <a:ahLst/>
              <a:cxnLst/>
              <a:rect l="l" t="t" r="r" b="b"/>
              <a:pathLst>
                <a:path w="210185" h="17780">
                  <a:moveTo>
                    <a:pt x="206121" y="0"/>
                  </a:moveTo>
                  <a:lnTo>
                    <a:pt x="3937" y="0"/>
                  </a:lnTo>
                  <a:lnTo>
                    <a:pt x="0" y="3937"/>
                  </a:lnTo>
                  <a:lnTo>
                    <a:pt x="0" y="13842"/>
                  </a:lnTo>
                  <a:lnTo>
                    <a:pt x="3937" y="17779"/>
                  </a:lnTo>
                  <a:lnTo>
                    <a:pt x="206121" y="17779"/>
                  </a:lnTo>
                  <a:lnTo>
                    <a:pt x="209804" y="13842"/>
                  </a:lnTo>
                  <a:lnTo>
                    <a:pt x="209804" y="3937"/>
                  </a:lnTo>
                  <a:lnTo>
                    <a:pt x="2061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3699986" y="1338834"/>
            <a:ext cx="651510" cy="102870"/>
            <a:chOff x="5321808" y="1559052"/>
            <a:chExt cx="868680" cy="13716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05272" y="1559052"/>
              <a:ext cx="274320" cy="13716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97880" y="1559052"/>
              <a:ext cx="292608" cy="13716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321808" y="1623060"/>
              <a:ext cx="255904" cy="17780"/>
            </a:xfrm>
            <a:custGeom>
              <a:avLst/>
              <a:gdLst/>
              <a:ahLst/>
              <a:cxnLst/>
              <a:rect l="l" t="t" r="r" b="b"/>
              <a:pathLst>
                <a:path w="255904" h="17780">
                  <a:moveTo>
                    <a:pt x="251840" y="0"/>
                  </a:moveTo>
                  <a:lnTo>
                    <a:pt x="3937" y="0"/>
                  </a:lnTo>
                  <a:lnTo>
                    <a:pt x="0" y="3937"/>
                  </a:lnTo>
                  <a:lnTo>
                    <a:pt x="0" y="13842"/>
                  </a:lnTo>
                  <a:lnTo>
                    <a:pt x="3937" y="17779"/>
                  </a:lnTo>
                  <a:lnTo>
                    <a:pt x="251840" y="17779"/>
                  </a:lnTo>
                  <a:lnTo>
                    <a:pt x="255650" y="13842"/>
                  </a:lnTo>
                  <a:lnTo>
                    <a:pt x="255650" y="3937"/>
                  </a:lnTo>
                  <a:lnTo>
                    <a:pt x="2518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4584668" y="1520554"/>
            <a:ext cx="41433" cy="10478"/>
          </a:xfrm>
          <a:custGeom>
            <a:avLst/>
            <a:gdLst/>
            <a:ahLst/>
            <a:cxnLst/>
            <a:rect l="l" t="t" r="r" b="b"/>
            <a:pathLst>
              <a:path w="55245" h="13969">
                <a:moveTo>
                  <a:pt x="54766" y="0"/>
                </a:moveTo>
                <a:lnTo>
                  <a:pt x="0" y="0"/>
                </a:lnTo>
                <a:lnTo>
                  <a:pt x="0" y="13483"/>
                </a:lnTo>
                <a:lnTo>
                  <a:pt x="54766" y="13483"/>
                </a:lnTo>
                <a:lnTo>
                  <a:pt x="5476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22795" y="1279684"/>
            <a:ext cx="12859" cy="269081"/>
          </a:xfrm>
          <a:custGeom>
            <a:avLst/>
            <a:gdLst/>
            <a:ahLst/>
            <a:cxnLst/>
            <a:rect l="l" t="t" r="r" b="b"/>
            <a:pathLst>
              <a:path w="17144" h="358775">
                <a:moveTo>
                  <a:pt x="13207" y="0"/>
                </a:moveTo>
                <a:lnTo>
                  <a:pt x="3810" y="0"/>
                </a:lnTo>
                <a:lnTo>
                  <a:pt x="0" y="3555"/>
                </a:lnTo>
                <a:lnTo>
                  <a:pt x="0" y="354964"/>
                </a:lnTo>
                <a:lnTo>
                  <a:pt x="3810" y="358648"/>
                </a:lnTo>
                <a:lnTo>
                  <a:pt x="13207" y="358648"/>
                </a:lnTo>
                <a:lnTo>
                  <a:pt x="17018" y="354964"/>
                </a:lnTo>
                <a:lnTo>
                  <a:pt x="17018" y="3555"/>
                </a:lnTo>
                <a:lnTo>
                  <a:pt x="1320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56443" y="1535715"/>
            <a:ext cx="249079" cy="142399"/>
          </a:xfrm>
          <a:custGeom>
            <a:avLst/>
            <a:gdLst/>
            <a:ahLst/>
            <a:cxnLst/>
            <a:rect l="l" t="t" r="r" b="b"/>
            <a:pathLst>
              <a:path w="332105" h="189864">
                <a:moveTo>
                  <a:pt x="322072" y="0"/>
                </a:moveTo>
                <a:lnTo>
                  <a:pt x="1269" y="175640"/>
                </a:lnTo>
                <a:lnTo>
                  <a:pt x="0" y="180593"/>
                </a:lnTo>
                <a:lnTo>
                  <a:pt x="4572" y="188340"/>
                </a:lnTo>
                <a:lnTo>
                  <a:pt x="9779" y="189611"/>
                </a:lnTo>
                <a:lnTo>
                  <a:pt x="330581" y="13842"/>
                </a:lnTo>
                <a:lnTo>
                  <a:pt x="331977" y="9016"/>
                </a:lnTo>
                <a:lnTo>
                  <a:pt x="327279" y="1269"/>
                </a:lnTo>
                <a:lnTo>
                  <a:pt x="3220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84218" y="1109186"/>
            <a:ext cx="559118" cy="610076"/>
          </a:xfrm>
          <a:custGeom>
            <a:avLst/>
            <a:gdLst/>
            <a:ahLst/>
            <a:cxnLst/>
            <a:rect l="l" t="t" r="r" b="b"/>
            <a:pathLst>
              <a:path w="745489" h="813435">
                <a:moveTo>
                  <a:pt x="694944" y="235585"/>
                </a:moveTo>
                <a:lnTo>
                  <a:pt x="693547" y="230632"/>
                </a:lnTo>
                <a:lnTo>
                  <a:pt x="372745" y="54991"/>
                </a:lnTo>
                <a:lnTo>
                  <a:pt x="367538" y="56261"/>
                </a:lnTo>
                <a:lnTo>
                  <a:pt x="362966" y="64008"/>
                </a:lnTo>
                <a:lnTo>
                  <a:pt x="364236" y="68834"/>
                </a:lnTo>
                <a:lnTo>
                  <a:pt x="685038" y="244602"/>
                </a:lnTo>
                <a:lnTo>
                  <a:pt x="690245" y="243205"/>
                </a:lnTo>
                <a:lnTo>
                  <a:pt x="694944" y="235585"/>
                </a:lnTo>
                <a:close/>
              </a:path>
              <a:path w="745489" h="813435">
                <a:moveTo>
                  <a:pt x="745236" y="208026"/>
                </a:moveTo>
                <a:lnTo>
                  <a:pt x="743966" y="203835"/>
                </a:lnTo>
                <a:lnTo>
                  <a:pt x="743839" y="203200"/>
                </a:lnTo>
                <a:lnTo>
                  <a:pt x="740156" y="199771"/>
                </a:lnTo>
                <a:lnTo>
                  <a:pt x="737743" y="199771"/>
                </a:lnTo>
                <a:lnTo>
                  <a:pt x="727075" y="193929"/>
                </a:lnTo>
                <a:lnTo>
                  <a:pt x="727075" y="212471"/>
                </a:lnTo>
                <a:lnTo>
                  <a:pt x="727075" y="600710"/>
                </a:lnTo>
                <a:lnTo>
                  <a:pt x="372618" y="794893"/>
                </a:lnTo>
                <a:lnTo>
                  <a:pt x="18161" y="600710"/>
                </a:lnTo>
                <a:lnTo>
                  <a:pt x="18161" y="212471"/>
                </a:lnTo>
                <a:lnTo>
                  <a:pt x="372618" y="18415"/>
                </a:lnTo>
                <a:lnTo>
                  <a:pt x="727075" y="212471"/>
                </a:lnTo>
                <a:lnTo>
                  <a:pt x="727075" y="193929"/>
                </a:lnTo>
                <a:lnTo>
                  <a:pt x="406654" y="18415"/>
                </a:lnTo>
                <a:lnTo>
                  <a:pt x="378841" y="3175"/>
                </a:lnTo>
                <a:lnTo>
                  <a:pt x="377571" y="1143"/>
                </a:lnTo>
                <a:lnTo>
                  <a:pt x="373126" y="0"/>
                </a:lnTo>
                <a:lnTo>
                  <a:pt x="372110" y="0"/>
                </a:lnTo>
                <a:lnTo>
                  <a:pt x="367538" y="1143"/>
                </a:lnTo>
                <a:lnTo>
                  <a:pt x="366395" y="3175"/>
                </a:lnTo>
                <a:lnTo>
                  <a:pt x="7366" y="199771"/>
                </a:lnTo>
                <a:lnTo>
                  <a:pt x="4953" y="199771"/>
                </a:lnTo>
                <a:lnTo>
                  <a:pt x="1371" y="203200"/>
                </a:lnTo>
                <a:lnTo>
                  <a:pt x="1231" y="203835"/>
                </a:lnTo>
                <a:lnTo>
                  <a:pt x="0" y="208026"/>
                </a:lnTo>
                <a:lnTo>
                  <a:pt x="1270" y="210058"/>
                </a:lnTo>
                <a:lnTo>
                  <a:pt x="1270" y="603250"/>
                </a:lnTo>
                <a:lnTo>
                  <a:pt x="0" y="605282"/>
                </a:lnTo>
                <a:lnTo>
                  <a:pt x="1270" y="609473"/>
                </a:lnTo>
                <a:lnTo>
                  <a:pt x="1447" y="610362"/>
                </a:lnTo>
                <a:lnTo>
                  <a:pt x="1651" y="610362"/>
                </a:lnTo>
                <a:lnTo>
                  <a:pt x="4953" y="613410"/>
                </a:lnTo>
                <a:lnTo>
                  <a:pt x="7493" y="613410"/>
                </a:lnTo>
                <a:lnTo>
                  <a:pt x="366395" y="810133"/>
                </a:lnTo>
                <a:lnTo>
                  <a:pt x="367538" y="812038"/>
                </a:lnTo>
                <a:lnTo>
                  <a:pt x="372110" y="813181"/>
                </a:lnTo>
                <a:lnTo>
                  <a:pt x="372491" y="813435"/>
                </a:lnTo>
                <a:lnTo>
                  <a:pt x="372745" y="813435"/>
                </a:lnTo>
                <a:lnTo>
                  <a:pt x="373126" y="813181"/>
                </a:lnTo>
                <a:lnTo>
                  <a:pt x="377571" y="812038"/>
                </a:lnTo>
                <a:lnTo>
                  <a:pt x="378841" y="810133"/>
                </a:lnTo>
                <a:lnTo>
                  <a:pt x="406641" y="794893"/>
                </a:lnTo>
                <a:lnTo>
                  <a:pt x="737743" y="613410"/>
                </a:lnTo>
                <a:lnTo>
                  <a:pt x="740156" y="613410"/>
                </a:lnTo>
                <a:lnTo>
                  <a:pt x="743445" y="610362"/>
                </a:lnTo>
                <a:lnTo>
                  <a:pt x="743788" y="610362"/>
                </a:lnTo>
                <a:lnTo>
                  <a:pt x="743966" y="609473"/>
                </a:lnTo>
                <a:lnTo>
                  <a:pt x="745236" y="605282"/>
                </a:lnTo>
                <a:lnTo>
                  <a:pt x="743966" y="603250"/>
                </a:lnTo>
                <a:lnTo>
                  <a:pt x="743966" y="210058"/>
                </a:lnTo>
                <a:lnTo>
                  <a:pt x="745236" y="2080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793463" y="1609724"/>
            <a:ext cx="82295" cy="89154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488655" y="1177670"/>
            <a:ext cx="682371" cy="418338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978629" y="1369695"/>
            <a:ext cx="82295" cy="89154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93463" y="1126236"/>
            <a:ext cx="82295" cy="92583"/>
          </a:xfrm>
          <a:prstGeom prst="rect">
            <a:avLst/>
          </a:prstGeom>
        </p:spPr>
      </p:pic>
      <p:sp>
        <p:nvSpPr>
          <p:cNvPr id="19" name="object 19"/>
          <p:cNvSpPr/>
          <p:nvPr/>
        </p:nvSpPr>
        <p:spPr>
          <a:xfrm>
            <a:off x="1529429" y="1554861"/>
            <a:ext cx="247174" cy="85725"/>
          </a:xfrm>
          <a:custGeom>
            <a:avLst/>
            <a:gdLst/>
            <a:ahLst/>
            <a:cxnLst/>
            <a:rect l="l" t="t" r="r" b="b"/>
            <a:pathLst>
              <a:path w="329564" h="114300">
                <a:moveTo>
                  <a:pt x="7747" y="0"/>
                </a:moveTo>
                <a:lnTo>
                  <a:pt x="2920" y="2286"/>
                </a:lnTo>
                <a:lnTo>
                  <a:pt x="0" y="10795"/>
                </a:lnTo>
                <a:lnTo>
                  <a:pt x="2412" y="15366"/>
                </a:lnTo>
                <a:lnTo>
                  <a:pt x="321437" y="113919"/>
                </a:lnTo>
                <a:lnTo>
                  <a:pt x="326263" y="111506"/>
                </a:lnTo>
                <a:lnTo>
                  <a:pt x="329184" y="103124"/>
                </a:lnTo>
                <a:lnTo>
                  <a:pt x="326770" y="98551"/>
                </a:lnTo>
                <a:lnTo>
                  <a:pt x="77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872329" y="1465708"/>
            <a:ext cx="109728" cy="137159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875759" y="1229105"/>
            <a:ext cx="106298" cy="133731"/>
          </a:xfrm>
          <a:prstGeom prst="rect">
            <a:avLst/>
          </a:prstGeom>
        </p:spPr>
      </p:pic>
      <p:sp>
        <p:nvSpPr>
          <p:cNvPr id="22" name="object 22"/>
          <p:cNvSpPr/>
          <p:nvPr/>
        </p:nvSpPr>
        <p:spPr>
          <a:xfrm>
            <a:off x="1529429" y="1187958"/>
            <a:ext cx="246698" cy="82391"/>
          </a:xfrm>
          <a:custGeom>
            <a:avLst/>
            <a:gdLst/>
            <a:ahLst/>
            <a:cxnLst/>
            <a:rect l="l" t="t" r="r" b="b"/>
            <a:pathLst>
              <a:path w="328930" h="109855">
                <a:moveTo>
                  <a:pt x="321056" y="0"/>
                </a:moveTo>
                <a:lnTo>
                  <a:pt x="2412" y="94868"/>
                </a:lnTo>
                <a:lnTo>
                  <a:pt x="0" y="99187"/>
                </a:lnTo>
                <a:lnTo>
                  <a:pt x="2920" y="107441"/>
                </a:lnTo>
                <a:lnTo>
                  <a:pt x="7747" y="109600"/>
                </a:lnTo>
                <a:lnTo>
                  <a:pt x="326263" y="14858"/>
                </a:lnTo>
                <a:lnTo>
                  <a:pt x="328803" y="10413"/>
                </a:lnTo>
                <a:lnTo>
                  <a:pt x="325881" y="2286"/>
                </a:lnTo>
                <a:lnTo>
                  <a:pt x="32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" name="object 23"/>
          <p:cNvGrpSpPr/>
          <p:nvPr/>
        </p:nvGrpSpPr>
        <p:grpSpPr>
          <a:xfrm>
            <a:off x="1790033" y="831342"/>
            <a:ext cx="89535" cy="277654"/>
            <a:chOff x="2775204" y="882396"/>
            <a:chExt cx="119380" cy="370205"/>
          </a:xfrm>
        </p:grpSpPr>
        <p:pic>
          <p:nvPicPr>
            <p:cNvPr id="24" name="object 2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775204" y="882396"/>
              <a:ext cx="118871" cy="118872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2802636" y="1028699"/>
              <a:ext cx="64135" cy="223520"/>
            </a:xfrm>
            <a:custGeom>
              <a:avLst/>
              <a:gdLst/>
              <a:ahLst/>
              <a:cxnLst/>
              <a:rect l="l" t="t" r="r" b="b"/>
              <a:pathLst>
                <a:path w="64135" h="223519">
                  <a:moveTo>
                    <a:pt x="16129" y="3556"/>
                  </a:moveTo>
                  <a:lnTo>
                    <a:pt x="12573" y="0"/>
                  </a:lnTo>
                  <a:lnTo>
                    <a:pt x="3683" y="0"/>
                  </a:lnTo>
                  <a:lnTo>
                    <a:pt x="0" y="3556"/>
                  </a:lnTo>
                  <a:lnTo>
                    <a:pt x="0" y="219837"/>
                  </a:lnTo>
                  <a:lnTo>
                    <a:pt x="3683" y="223520"/>
                  </a:lnTo>
                  <a:lnTo>
                    <a:pt x="12573" y="223520"/>
                  </a:lnTo>
                  <a:lnTo>
                    <a:pt x="16129" y="219837"/>
                  </a:lnTo>
                  <a:lnTo>
                    <a:pt x="16129" y="3556"/>
                  </a:lnTo>
                  <a:close/>
                </a:path>
                <a:path w="64135" h="223519">
                  <a:moveTo>
                    <a:pt x="63881" y="3556"/>
                  </a:moveTo>
                  <a:lnTo>
                    <a:pt x="60325" y="0"/>
                  </a:lnTo>
                  <a:lnTo>
                    <a:pt x="51435" y="0"/>
                  </a:lnTo>
                  <a:lnTo>
                    <a:pt x="47752" y="3556"/>
                  </a:lnTo>
                  <a:lnTo>
                    <a:pt x="47752" y="219837"/>
                  </a:lnTo>
                  <a:lnTo>
                    <a:pt x="51435" y="223520"/>
                  </a:lnTo>
                  <a:lnTo>
                    <a:pt x="60325" y="223520"/>
                  </a:lnTo>
                  <a:lnTo>
                    <a:pt x="63881" y="219837"/>
                  </a:lnTo>
                  <a:lnTo>
                    <a:pt x="63881" y="35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1790033" y="1719453"/>
            <a:ext cx="89535" cy="278130"/>
            <a:chOff x="2775204" y="2066544"/>
            <a:chExt cx="119380" cy="370840"/>
          </a:xfrm>
        </p:grpSpPr>
        <p:pic>
          <p:nvPicPr>
            <p:cNvPr id="27" name="object 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775204" y="2313432"/>
              <a:ext cx="118871" cy="123444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2802636" y="2066543"/>
              <a:ext cx="64135" cy="223520"/>
            </a:xfrm>
            <a:custGeom>
              <a:avLst/>
              <a:gdLst/>
              <a:ahLst/>
              <a:cxnLst/>
              <a:rect l="l" t="t" r="r" b="b"/>
              <a:pathLst>
                <a:path w="64135" h="223519">
                  <a:moveTo>
                    <a:pt x="16129" y="3556"/>
                  </a:moveTo>
                  <a:lnTo>
                    <a:pt x="12573" y="0"/>
                  </a:lnTo>
                  <a:lnTo>
                    <a:pt x="3683" y="0"/>
                  </a:lnTo>
                  <a:lnTo>
                    <a:pt x="0" y="3556"/>
                  </a:lnTo>
                  <a:lnTo>
                    <a:pt x="0" y="219837"/>
                  </a:lnTo>
                  <a:lnTo>
                    <a:pt x="3683" y="223520"/>
                  </a:lnTo>
                  <a:lnTo>
                    <a:pt x="12573" y="223520"/>
                  </a:lnTo>
                  <a:lnTo>
                    <a:pt x="16129" y="219837"/>
                  </a:lnTo>
                  <a:lnTo>
                    <a:pt x="16129" y="3556"/>
                  </a:lnTo>
                  <a:close/>
                </a:path>
                <a:path w="64135" h="223519">
                  <a:moveTo>
                    <a:pt x="63881" y="3556"/>
                  </a:moveTo>
                  <a:lnTo>
                    <a:pt x="60325" y="0"/>
                  </a:lnTo>
                  <a:lnTo>
                    <a:pt x="51435" y="0"/>
                  </a:lnTo>
                  <a:lnTo>
                    <a:pt x="47752" y="3556"/>
                  </a:lnTo>
                  <a:lnTo>
                    <a:pt x="47752" y="219837"/>
                  </a:lnTo>
                  <a:lnTo>
                    <a:pt x="51435" y="223520"/>
                  </a:lnTo>
                  <a:lnTo>
                    <a:pt x="60325" y="223520"/>
                  </a:lnTo>
                  <a:lnTo>
                    <a:pt x="63881" y="219837"/>
                  </a:lnTo>
                  <a:lnTo>
                    <a:pt x="63881" y="35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2078068" y="1218820"/>
            <a:ext cx="346710" cy="164306"/>
            <a:chOff x="3159251" y="1399032"/>
            <a:chExt cx="462280" cy="219075"/>
          </a:xfrm>
        </p:grpSpPr>
        <p:sp>
          <p:nvSpPr>
            <p:cNvPr id="30" name="object 30"/>
            <p:cNvSpPr/>
            <p:nvPr/>
          </p:nvSpPr>
          <p:spPr>
            <a:xfrm>
              <a:off x="3383280" y="1399031"/>
              <a:ext cx="118745" cy="123825"/>
            </a:xfrm>
            <a:custGeom>
              <a:avLst/>
              <a:gdLst/>
              <a:ahLst/>
              <a:cxnLst/>
              <a:rect l="l" t="t" r="r" b="b"/>
              <a:pathLst>
                <a:path w="118745" h="123825">
                  <a:moveTo>
                    <a:pt x="118491" y="61849"/>
                  </a:moveTo>
                  <a:lnTo>
                    <a:pt x="118110" y="53213"/>
                  </a:lnTo>
                  <a:lnTo>
                    <a:pt x="102489" y="17272"/>
                  </a:lnTo>
                  <a:lnTo>
                    <a:pt x="101727" y="16611"/>
                  </a:lnTo>
                  <a:lnTo>
                    <a:pt x="101727" y="61849"/>
                  </a:lnTo>
                  <a:lnTo>
                    <a:pt x="100965" y="72644"/>
                  </a:lnTo>
                  <a:lnTo>
                    <a:pt x="76073" y="106680"/>
                  </a:lnTo>
                  <a:lnTo>
                    <a:pt x="59309" y="109855"/>
                  </a:lnTo>
                  <a:lnTo>
                    <a:pt x="50419" y="109093"/>
                  </a:lnTo>
                  <a:lnTo>
                    <a:pt x="19939" y="82804"/>
                  </a:lnTo>
                  <a:lnTo>
                    <a:pt x="17018" y="63500"/>
                  </a:lnTo>
                  <a:lnTo>
                    <a:pt x="17780" y="51054"/>
                  </a:lnTo>
                  <a:lnTo>
                    <a:pt x="43307" y="16510"/>
                  </a:lnTo>
                  <a:lnTo>
                    <a:pt x="59436" y="13589"/>
                  </a:lnTo>
                  <a:lnTo>
                    <a:pt x="67564" y="13589"/>
                  </a:lnTo>
                  <a:lnTo>
                    <a:pt x="75057" y="15621"/>
                  </a:lnTo>
                  <a:lnTo>
                    <a:pt x="88138" y="23495"/>
                  </a:lnTo>
                  <a:lnTo>
                    <a:pt x="101727" y="61849"/>
                  </a:lnTo>
                  <a:lnTo>
                    <a:pt x="101727" y="16611"/>
                  </a:lnTo>
                  <a:lnTo>
                    <a:pt x="98298" y="13589"/>
                  </a:lnTo>
                  <a:lnTo>
                    <a:pt x="96901" y="12192"/>
                  </a:lnTo>
                  <a:lnTo>
                    <a:pt x="90424" y="7874"/>
                  </a:lnTo>
                  <a:lnTo>
                    <a:pt x="83312" y="4445"/>
                  </a:lnTo>
                  <a:lnTo>
                    <a:pt x="75692" y="2032"/>
                  </a:lnTo>
                  <a:lnTo>
                    <a:pt x="67691" y="508"/>
                  </a:lnTo>
                  <a:lnTo>
                    <a:pt x="59436" y="0"/>
                  </a:lnTo>
                  <a:lnTo>
                    <a:pt x="16637" y="16764"/>
                  </a:lnTo>
                  <a:lnTo>
                    <a:pt x="127" y="61849"/>
                  </a:lnTo>
                  <a:lnTo>
                    <a:pt x="0" y="63500"/>
                  </a:lnTo>
                  <a:lnTo>
                    <a:pt x="508" y="70993"/>
                  </a:lnTo>
                  <a:lnTo>
                    <a:pt x="21590" y="110744"/>
                  </a:lnTo>
                  <a:lnTo>
                    <a:pt x="59309" y="123317"/>
                  </a:lnTo>
                  <a:lnTo>
                    <a:pt x="67183" y="122809"/>
                  </a:lnTo>
                  <a:lnTo>
                    <a:pt x="98298" y="109855"/>
                  </a:lnTo>
                  <a:lnTo>
                    <a:pt x="118110" y="70739"/>
                  </a:lnTo>
                  <a:lnTo>
                    <a:pt x="118491" y="618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525011" y="1403604"/>
              <a:ext cx="96012" cy="114300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3159251" y="1499616"/>
              <a:ext cx="205104" cy="118745"/>
            </a:xfrm>
            <a:custGeom>
              <a:avLst/>
              <a:gdLst/>
              <a:ahLst/>
              <a:cxnLst/>
              <a:rect l="l" t="t" r="r" b="b"/>
              <a:pathLst>
                <a:path w="205104" h="118744">
                  <a:moveTo>
                    <a:pt x="195452" y="0"/>
                  </a:moveTo>
                  <a:lnTo>
                    <a:pt x="1397" y="104775"/>
                  </a:lnTo>
                  <a:lnTo>
                    <a:pt x="0" y="109600"/>
                  </a:lnTo>
                  <a:lnTo>
                    <a:pt x="4699" y="117094"/>
                  </a:lnTo>
                  <a:lnTo>
                    <a:pt x="9779" y="118491"/>
                  </a:lnTo>
                  <a:lnTo>
                    <a:pt x="203835" y="13588"/>
                  </a:lnTo>
                  <a:lnTo>
                    <a:pt x="205105" y="8762"/>
                  </a:lnTo>
                  <a:lnTo>
                    <a:pt x="200533" y="1270"/>
                  </a:lnTo>
                  <a:lnTo>
                    <a:pt x="1954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2078068" y="1445133"/>
            <a:ext cx="346710" cy="161449"/>
            <a:chOff x="3159251" y="1700783"/>
            <a:chExt cx="462280" cy="215265"/>
          </a:xfrm>
        </p:grpSpPr>
        <p:sp>
          <p:nvSpPr>
            <p:cNvPr id="34" name="object 34"/>
            <p:cNvSpPr/>
            <p:nvPr/>
          </p:nvSpPr>
          <p:spPr>
            <a:xfrm>
              <a:off x="3383280" y="1796795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4">
                  <a:moveTo>
                    <a:pt x="118491" y="59563"/>
                  </a:moveTo>
                  <a:lnTo>
                    <a:pt x="118110" y="51181"/>
                  </a:lnTo>
                  <a:lnTo>
                    <a:pt x="102489" y="16637"/>
                  </a:lnTo>
                  <a:lnTo>
                    <a:pt x="101727" y="16002"/>
                  </a:lnTo>
                  <a:lnTo>
                    <a:pt x="101727" y="59563"/>
                  </a:lnTo>
                  <a:lnTo>
                    <a:pt x="100965" y="69977"/>
                  </a:lnTo>
                  <a:lnTo>
                    <a:pt x="76073" y="102743"/>
                  </a:lnTo>
                  <a:lnTo>
                    <a:pt x="59309" y="105791"/>
                  </a:lnTo>
                  <a:lnTo>
                    <a:pt x="50419" y="105029"/>
                  </a:lnTo>
                  <a:lnTo>
                    <a:pt x="19939" y="79629"/>
                  </a:lnTo>
                  <a:lnTo>
                    <a:pt x="17018" y="61087"/>
                  </a:lnTo>
                  <a:lnTo>
                    <a:pt x="17780" y="49149"/>
                  </a:lnTo>
                  <a:lnTo>
                    <a:pt x="43307" y="15875"/>
                  </a:lnTo>
                  <a:lnTo>
                    <a:pt x="59436" y="13081"/>
                  </a:lnTo>
                  <a:lnTo>
                    <a:pt x="67564" y="13081"/>
                  </a:lnTo>
                  <a:lnTo>
                    <a:pt x="75057" y="14986"/>
                  </a:lnTo>
                  <a:lnTo>
                    <a:pt x="88138" y="22606"/>
                  </a:lnTo>
                  <a:lnTo>
                    <a:pt x="101727" y="59563"/>
                  </a:lnTo>
                  <a:lnTo>
                    <a:pt x="101727" y="16002"/>
                  </a:lnTo>
                  <a:lnTo>
                    <a:pt x="98298" y="13081"/>
                  </a:lnTo>
                  <a:lnTo>
                    <a:pt x="96901" y="11811"/>
                  </a:lnTo>
                  <a:lnTo>
                    <a:pt x="90424" y="7620"/>
                  </a:lnTo>
                  <a:lnTo>
                    <a:pt x="83312" y="4318"/>
                  </a:lnTo>
                  <a:lnTo>
                    <a:pt x="75692" y="1905"/>
                  </a:lnTo>
                  <a:lnTo>
                    <a:pt x="67691" y="508"/>
                  </a:lnTo>
                  <a:lnTo>
                    <a:pt x="59436" y="0"/>
                  </a:lnTo>
                  <a:lnTo>
                    <a:pt x="16637" y="16129"/>
                  </a:lnTo>
                  <a:lnTo>
                    <a:pt x="127" y="59563"/>
                  </a:lnTo>
                  <a:lnTo>
                    <a:pt x="0" y="61087"/>
                  </a:lnTo>
                  <a:lnTo>
                    <a:pt x="508" y="68326"/>
                  </a:lnTo>
                  <a:lnTo>
                    <a:pt x="21590" y="106680"/>
                  </a:lnTo>
                  <a:lnTo>
                    <a:pt x="59309" y="118745"/>
                  </a:lnTo>
                  <a:lnTo>
                    <a:pt x="67183" y="118364"/>
                  </a:lnTo>
                  <a:lnTo>
                    <a:pt x="98298" y="105791"/>
                  </a:lnTo>
                  <a:lnTo>
                    <a:pt x="118110" y="68072"/>
                  </a:lnTo>
                  <a:lnTo>
                    <a:pt x="118491" y="5956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525011" y="1796795"/>
              <a:ext cx="96012" cy="118872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3159251" y="1700783"/>
              <a:ext cx="210185" cy="118745"/>
            </a:xfrm>
            <a:custGeom>
              <a:avLst/>
              <a:gdLst/>
              <a:ahLst/>
              <a:cxnLst/>
              <a:rect l="l" t="t" r="r" b="b"/>
              <a:pathLst>
                <a:path w="210185" h="118744">
                  <a:moveTo>
                    <a:pt x="10033" y="0"/>
                  </a:moveTo>
                  <a:lnTo>
                    <a:pt x="4699" y="1269"/>
                  </a:lnTo>
                  <a:lnTo>
                    <a:pt x="0" y="8762"/>
                  </a:lnTo>
                  <a:lnTo>
                    <a:pt x="1397" y="13588"/>
                  </a:lnTo>
                  <a:lnTo>
                    <a:pt x="199644" y="118490"/>
                  </a:lnTo>
                  <a:lnTo>
                    <a:pt x="205105" y="117220"/>
                  </a:lnTo>
                  <a:lnTo>
                    <a:pt x="209676" y="109600"/>
                  </a:lnTo>
                  <a:lnTo>
                    <a:pt x="208280" y="104775"/>
                  </a:lnTo>
                  <a:lnTo>
                    <a:pt x="1003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" name="object 37"/>
          <p:cNvGrpSpPr/>
          <p:nvPr/>
        </p:nvGrpSpPr>
        <p:grpSpPr>
          <a:xfrm>
            <a:off x="3473672" y="1465708"/>
            <a:ext cx="82391" cy="253841"/>
            <a:chOff x="5020055" y="1728216"/>
            <a:chExt cx="109855" cy="338455"/>
          </a:xfrm>
        </p:grpSpPr>
        <p:pic>
          <p:nvPicPr>
            <p:cNvPr id="38" name="object 3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020055" y="1947672"/>
              <a:ext cx="109727" cy="118872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5070347" y="1728216"/>
              <a:ext cx="13970" cy="196215"/>
            </a:xfrm>
            <a:custGeom>
              <a:avLst/>
              <a:gdLst/>
              <a:ahLst/>
              <a:cxnLst/>
              <a:rect l="l" t="t" r="r" b="b"/>
              <a:pathLst>
                <a:path w="13970" h="196214">
                  <a:moveTo>
                    <a:pt x="10413" y="0"/>
                  </a:moveTo>
                  <a:lnTo>
                    <a:pt x="2921" y="0"/>
                  </a:lnTo>
                  <a:lnTo>
                    <a:pt x="0" y="3556"/>
                  </a:lnTo>
                  <a:lnTo>
                    <a:pt x="0" y="192532"/>
                  </a:lnTo>
                  <a:lnTo>
                    <a:pt x="2921" y="196087"/>
                  </a:lnTo>
                  <a:lnTo>
                    <a:pt x="10413" y="196087"/>
                  </a:lnTo>
                  <a:lnTo>
                    <a:pt x="13588" y="192532"/>
                  </a:lnTo>
                  <a:lnTo>
                    <a:pt x="13588" y="3556"/>
                  </a:lnTo>
                  <a:lnTo>
                    <a:pt x="1041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0" name="object 40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792194" y="1331976"/>
            <a:ext cx="78867" cy="116586"/>
          </a:xfrm>
          <a:prstGeom prst="rect">
            <a:avLst/>
          </a:prstGeom>
        </p:spPr>
      </p:pic>
      <p:sp>
        <p:nvSpPr>
          <p:cNvPr id="41" name="object 41"/>
          <p:cNvSpPr txBox="1"/>
          <p:nvPr/>
        </p:nvSpPr>
        <p:spPr>
          <a:xfrm>
            <a:off x="739997" y="245272"/>
            <a:ext cx="4671822" cy="25583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lang="kk-KZ" sz="1600" b="1" spc="-8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АМИН ҚЫШҚЫЛДАРЫНА </a:t>
            </a:r>
            <a:r>
              <a:rPr lang="ru-RU" sz="1600" b="1" spc="-8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САПАЛЫҚ</a:t>
            </a:r>
            <a:r>
              <a:rPr lang="ru-RU" sz="1600" b="1" spc="-53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b="1" spc="-8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РЕАКЦИЯ</a:t>
            </a:r>
            <a:endParaRPr lang="ru-RU" sz="16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1117949" y="2501265"/>
            <a:ext cx="2811780" cy="1289685"/>
            <a:chOff x="1879092" y="3108960"/>
            <a:chExt cx="3749040" cy="1719580"/>
          </a:xfrm>
        </p:grpSpPr>
        <p:sp>
          <p:nvSpPr>
            <p:cNvPr id="43" name="object 43"/>
            <p:cNvSpPr/>
            <p:nvPr/>
          </p:nvSpPr>
          <p:spPr>
            <a:xfrm>
              <a:off x="1879092" y="3520566"/>
              <a:ext cx="781685" cy="891540"/>
            </a:xfrm>
            <a:custGeom>
              <a:avLst/>
              <a:gdLst/>
              <a:ahLst/>
              <a:cxnLst/>
              <a:rect l="l" t="t" r="r" b="b"/>
              <a:pathLst>
                <a:path w="781685" h="891539">
                  <a:moveTo>
                    <a:pt x="71755" y="253111"/>
                  </a:moveTo>
                  <a:lnTo>
                    <a:pt x="67818" y="249174"/>
                  </a:lnTo>
                  <a:lnTo>
                    <a:pt x="58039" y="249174"/>
                  </a:lnTo>
                  <a:lnTo>
                    <a:pt x="53975" y="253111"/>
                  </a:lnTo>
                  <a:lnTo>
                    <a:pt x="53975" y="638048"/>
                  </a:lnTo>
                  <a:lnTo>
                    <a:pt x="58039" y="641985"/>
                  </a:lnTo>
                  <a:lnTo>
                    <a:pt x="67818" y="641985"/>
                  </a:lnTo>
                  <a:lnTo>
                    <a:pt x="71755" y="638048"/>
                  </a:lnTo>
                  <a:lnTo>
                    <a:pt x="71755" y="253111"/>
                  </a:lnTo>
                  <a:close/>
                </a:path>
                <a:path w="781685" h="891539">
                  <a:moveTo>
                    <a:pt x="728599" y="632968"/>
                  </a:moveTo>
                  <a:lnTo>
                    <a:pt x="723773" y="624586"/>
                  </a:lnTo>
                  <a:lnTo>
                    <a:pt x="718312" y="623189"/>
                  </a:lnTo>
                  <a:lnTo>
                    <a:pt x="382016" y="815594"/>
                  </a:lnTo>
                  <a:lnTo>
                    <a:pt x="380492" y="821055"/>
                  </a:lnTo>
                  <a:lnTo>
                    <a:pt x="385445" y="829437"/>
                  </a:lnTo>
                  <a:lnTo>
                    <a:pt x="390906" y="830961"/>
                  </a:lnTo>
                  <a:lnTo>
                    <a:pt x="727202" y="638429"/>
                  </a:lnTo>
                  <a:lnTo>
                    <a:pt x="728599" y="632968"/>
                  </a:lnTo>
                  <a:close/>
                </a:path>
                <a:path w="781685" h="891539">
                  <a:moveTo>
                    <a:pt x="728599" y="258191"/>
                  </a:moveTo>
                  <a:lnTo>
                    <a:pt x="727202" y="252730"/>
                  </a:lnTo>
                  <a:lnTo>
                    <a:pt x="390906" y="60198"/>
                  </a:lnTo>
                  <a:lnTo>
                    <a:pt x="385445" y="61722"/>
                  </a:lnTo>
                  <a:lnTo>
                    <a:pt x="380492" y="70116"/>
                  </a:lnTo>
                  <a:lnTo>
                    <a:pt x="382016" y="75577"/>
                  </a:lnTo>
                  <a:lnTo>
                    <a:pt x="718312" y="267970"/>
                  </a:lnTo>
                  <a:lnTo>
                    <a:pt x="723773" y="266573"/>
                  </a:lnTo>
                  <a:lnTo>
                    <a:pt x="728599" y="258191"/>
                  </a:lnTo>
                  <a:close/>
                </a:path>
                <a:path w="781685" h="891539">
                  <a:moveTo>
                    <a:pt x="781431" y="227965"/>
                  </a:moveTo>
                  <a:lnTo>
                    <a:pt x="780161" y="223266"/>
                  </a:lnTo>
                  <a:lnTo>
                    <a:pt x="780161" y="222885"/>
                  </a:lnTo>
                  <a:lnTo>
                    <a:pt x="779907" y="222885"/>
                  </a:lnTo>
                  <a:lnTo>
                    <a:pt x="779907" y="222504"/>
                  </a:lnTo>
                  <a:lnTo>
                    <a:pt x="779653" y="222504"/>
                  </a:lnTo>
                  <a:lnTo>
                    <a:pt x="776097" y="218948"/>
                  </a:lnTo>
                  <a:lnTo>
                    <a:pt x="773557" y="218948"/>
                  </a:lnTo>
                  <a:lnTo>
                    <a:pt x="762381" y="212471"/>
                  </a:lnTo>
                  <a:lnTo>
                    <a:pt x="762381" y="232791"/>
                  </a:lnTo>
                  <a:lnTo>
                    <a:pt x="762381" y="658368"/>
                  </a:lnTo>
                  <a:lnTo>
                    <a:pt x="390652" y="871093"/>
                  </a:lnTo>
                  <a:lnTo>
                    <a:pt x="19050" y="658368"/>
                  </a:lnTo>
                  <a:lnTo>
                    <a:pt x="19050" y="232918"/>
                  </a:lnTo>
                  <a:lnTo>
                    <a:pt x="390652" y="20193"/>
                  </a:lnTo>
                  <a:lnTo>
                    <a:pt x="762381" y="232791"/>
                  </a:lnTo>
                  <a:lnTo>
                    <a:pt x="762381" y="212471"/>
                  </a:lnTo>
                  <a:lnTo>
                    <a:pt x="426326" y="20193"/>
                  </a:lnTo>
                  <a:lnTo>
                    <a:pt x="397256" y="3556"/>
                  </a:lnTo>
                  <a:lnTo>
                    <a:pt x="395986" y="1270"/>
                  </a:lnTo>
                  <a:lnTo>
                    <a:pt x="391160" y="0"/>
                  </a:lnTo>
                  <a:lnTo>
                    <a:pt x="390144" y="0"/>
                  </a:lnTo>
                  <a:lnTo>
                    <a:pt x="385445" y="1270"/>
                  </a:lnTo>
                  <a:lnTo>
                    <a:pt x="384175" y="3556"/>
                  </a:lnTo>
                  <a:lnTo>
                    <a:pt x="7747" y="218948"/>
                  </a:lnTo>
                  <a:lnTo>
                    <a:pt x="5207" y="218948"/>
                  </a:lnTo>
                  <a:lnTo>
                    <a:pt x="1651" y="222504"/>
                  </a:lnTo>
                  <a:lnTo>
                    <a:pt x="1397" y="222504"/>
                  </a:lnTo>
                  <a:lnTo>
                    <a:pt x="1270" y="223266"/>
                  </a:lnTo>
                  <a:lnTo>
                    <a:pt x="0" y="227965"/>
                  </a:lnTo>
                  <a:lnTo>
                    <a:pt x="1270" y="230124"/>
                  </a:lnTo>
                  <a:lnTo>
                    <a:pt x="1270" y="661035"/>
                  </a:lnTo>
                  <a:lnTo>
                    <a:pt x="0" y="663194"/>
                  </a:lnTo>
                  <a:lnTo>
                    <a:pt x="1270" y="667893"/>
                  </a:lnTo>
                  <a:lnTo>
                    <a:pt x="1346" y="668401"/>
                  </a:lnTo>
                  <a:lnTo>
                    <a:pt x="1409" y="668782"/>
                  </a:lnTo>
                  <a:lnTo>
                    <a:pt x="1778" y="668782"/>
                  </a:lnTo>
                  <a:lnTo>
                    <a:pt x="5207" y="672211"/>
                  </a:lnTo>
                  <a:lnTo>
                    <a:pt x="7747" y="672211"/>
                  </a:lnTo>
                  <a:lnTo>
                    <a:pt x="384175" y="887730"/>
                  </a:lnTo>
                  <a:lnTo>
                    <a:pt x="385445" y="889889"/>
                  </a:lnTo>
                  <a:lnTo>
                    <a:pt x="390144" y="891159"/>
                  </a:lnTo>
                  <a:lnTo>
                    <a:pt x="391160" y="891159"/>
                  </a:lnTo>
                  <a:lnTo>
                    <a:pt x="395986" y="889889"/>
                  </a:lnTo>
                  <a:lnTo>
                    <a:pt x="397179" y="887730"/>
                  </a:lnTo>
                  <a:lnTo>
                    <a:pt x="397256" y="887603"/>
                  </a:lnTo>
                  <a:lnTo>
                    <a:pt x="426097" y="871093"/>
                  </a:lnTo>
                  <a:lnTo>
                    <a:pt x="773557" y="672211"/>
                  </a:lnTo>
                  <a:lnTo>
                    <a:pt x="776097" y="672211"/>
                  </a:lnTo>
                  <a:lnTo>
                    <a:pt x="779653" y="668782"/>
                  </a:lnTo>
                  <a:lnTo>
                    <a:pt x="779907" y="668782"/>
                  </a:lnTo>
                  <a:lnTo>
                    <a:pt x="779907" y="668401"/>
                  </a:lnTo>
                  <a:lnTo>
                    <a:pt x="780161" y="668401"/>
                  </a:lnTo>
                  <a:lnTo>
                    <a:pt x="780161" y="667893"/>
                  </a:lnTo>
                  <a:lnTo>
                    <a:pt x="781431" y="663194"/>
                  </a:lnTo>
                  <a:lnTo>
                    <a:pt x="780161" y="661035"/>
                  </a:lnTo>
                  <a:lnTo>
                    <a:pt x="780161" y="230124"/>
                  </a:lnTo>
                  <a:lnTo>
                    <a:pt x="781431" y="22796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012948" y="4251960"/>
              <a:ext cx="114300" cy="132587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2642616" y="4174236"/>
              <a:ext cx="342900" cy="123189"/>
            </a:xfrm>
            <a:custGeom>
              <a:avLst/>
              <a:gdLst/>
              <a:ahLst/>
              <a:cxnLst/>
              <a:rect l="l" t="t" r="r" b="b"/>
              <a:pathLst>
                <a:path w="342900" h="123189">
                  <a:moveTo>
                    <a:pt x="8000" y="0"/>
                  </a:moveTo>
                  <a:lnTo>
                    <a:pt x="3047" y="2539"/>
                  </a:lnTo>
                  <a:lnTo>
                    <a:pt x="0" y="11683"/>
                  </a:lnTo>
                  <a:lnTo>
                    <a:pt x="2539" y="16637"/>
                  </a:lnTo>
                  <a:lnTo>
                    <a:pt x="334390" y="123189"/>
                  </a:lnTo>
                  <a:lnTo>
                    <a:pt x="339344" y="120776"/>
                  </a:lnTo>
                  <a:lnTo>
                    <a:pt x="342519" y="111506"/>
                  </a:lnTo>
                  <a:lnTo>
                    <a:pt x="339851" y="106680"/>
                  </a:lnTo>
                  <a:lnTo>
                    <a:pt x="80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268980" y="3899916"/>
              <a:ext cx="114300" cy="132587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122676" y="4041648"/>
              <a:ext cx="150875" cy="201168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012948" y="3543300"/>
              <a:ext cx="114300" cy="137160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122676" y="3689604"/>
              <a:ext cx="155448" cy="201168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2642616" y="3630168"/>
              <a:ext cx="342900" cy="127635"/>
            </a:xfrm>
            <a:custGeom>
              <a:avLst/>
              <a:gdLst/>
              <a:ahLst/>
              <a:cxnLst/>
              <a:rect l="l" t="t" r="r" b="b"/>
              <a:pathLst>
                <a:path w="342900" h="127635">
                  <a:moveTo>
                    <a:pt x="334517" y="0"/>
                  </a:moveTo>
                  <a:lnTo>
                    <a:pt x="2539" y="110235"/>
                  </a:lnTo>
                  <a:lnTo>
                    <a:pt x="0" y="115315"/>
                  </a:lnTo>
                  <a:lnTo>
                    <a:pt x="3047" y="124840"/>
                  </a:lnTo>
                  <a:lnTo>
                    <a:pt x="8000" y="127380"/>
                  </a:lnTo>
                  <a:lnTo>
                    <a:pt x="339978" y="17271"/>
                  </a:lnTo>
                  <a:lnTo>
                    <a:pt x="342645" y="12064"/>
                  </a:lnTo>
                  <a:lnTo>
                    <a:pt x="339470" y="2539"/>
                  </a:lnTo>
                  <a:lnTo>
                    <a:pt x="33451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003804" y="3108960"/>
              <a:ext cx="123443" cy="132587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3031236" y="3268979"/>
              <a:ext cx="73025" cy="246379"/>
            </a:xfrm>
            <a:custGeom>
              <a:avLst/>
              <a:gdLst/>
              <a:ahLst/>
              <a:cxnLst/>
              <a:rect l="l" t="t" r="r" b="b"/>
              <a:pathLst>
                <a:path w="73025" h="246379">
                  <a:moveTo>
                    <a:pt x="18288" y="3937"/>
                  </a:moveTo>
                  <a:lnTo>
                    <a:pt x="14351" y="0"/>
                  </a:lnTo>
                  <a:lnTo>
                    <a:pt x="4191" y="0"/>
                  </a:lnTo>
                  <a:lnTo>
                    <a:pt x="0" y="3937"/>
                  </a:lnTo>
                  <a:lnTo>
                    <a:pt x="0" y="242443"/>
                  </a:lnTo>
                  <a:lnTo>
                    <a:pt x="4191" y="246380"/>
                  </a:lnTo>
                  <a:lnTo>
                    <a:pt x="14351" y="246380"/>
                  </a:lnTo>
                  <a:lnTo>
                    <a:pt x="18288" y="242443"/>
                  </a:lnTo>
                  <a:lnTo>
                    <a:pt x="18288" y="3937"/>
                  </a:lnTo>
                  <a:close/>
                </a:path>
                <a:path w="73025" h="246379">
                  <a:moveTo>
                    <a:pt x="72517" y="3937"/>
                  </a:moveTo>
                  <a:lnTo>
                    <a:pt x="68580" y="0"/>
                  </a:lnTo>
                  <a:lnTo>
                    <a:pt x="58420" y="0"/>
                  </a:lnTo>
                  <a:lnTo>
                    <a:pt x="54229" y="3937"/>
                  </a:lnTo>
                  <a:lnTo>
                    <a:pt x="54229" y="242443"/>
                  </a:lnTo>
                  <a:lnTo>
                    <a:pt x="58420" y="246380"/>
                  </a:lnTo>
                  <a:lnTo>
                    <a:pt x="68580" y="246380"/>
                  </a:lnTo>
                  <a:lnTo>
                    <a:pt x="72517" y="242443"/>
                  </a:lnTo>
                  <a:lnTo>
                    <a:pt x="72517" y="393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003804" y="4686300"/>
              <a:ext cx="123443" cy="137160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3031236" y="4416551"/>
              <a:ext cx="73025" cy="246379"/>
            </a:xfrm>
            <a:custGeom>
              <a:avLst/>
              <a:gdLst/>
              <a:ahLst/>
              <a:cxnLst/>
              <a:rect l="l" t="t" r="r" b="b"/>
              <a:pathLst>
                <a:path w="73025" h="246379">
                  <a:moveTo>
                    <a:pt x="18288" y="3937"/>
                  </a:moveTo>
                  <a:lnTo>
                    <a:pt x="14351" y="0"/>
                  </a:lnTo>
                  <a:lnTo>
                    <a:pt x="4191" y="0"/>
                  </a:lnTo>
                  <a:lnTo>
                    <a:pt x="0" y="3937"/>
                  </a:lnTo>
                  <a:lnTo>
                    <a:pt x="0" y="242443"/>
                  </a:lnTo>
                  <a:lnTo>
                    <a:pt x="4191" y="246380"/>
                  </a:lnTo>
                  <a:lnTo>
                    <a:pt x="14351" y="246380"/>
                  </a:lnTo>
                  <a:lnTo>
                    <a:pt x="18288" y="242443"/>
                  </a:lnTo>
                  <a:lnTo>
                    <a:pt x="18288" y="3937"/>
                  </a:lnTo>
                  <a:close/>
                </a:path>
                <a:path w="73025" h="246379">
                  <a:moveTo>
                    <a:pt x="72517" y="3937"/>
                  </a:moveTo>
                  <a:lnTo>
                    <a:pt x="68580" y="0"/>
                  </a:lnTo>
                  <a:lnTo>
                    <a:pt x="58420" y="0"/>
                  </a:lnTo>
                  <a:lnTo>
                    <a:pt x="54229" y="3937"/>
                  </a:lnTo>
                  <a:lnTo>
                    <a:pt x="54229" y="242443"/>
                  </a:lnTo>
                  <a:lnTo>
                    <a:pt x="58420" y="246380"/>
                  </a:lnTo>
                  <a:lnTo>
                    <a:pt x="68580" y="246380"/>
                  </a:lnTo>
                  <a:lnTo>
                    <a:pt x="72517" y="242443"/>
                  </a:lnTo>
                  <a:lnTo>
                    <a:pt x="72517" y="393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744468" y="3899916"/>
              <a:ext cx="100584" cy="128016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3419856" y="3529837"/>
              <a:ext cx="2207895" cy="895985"/>
            </a:xfrm>
            <a:custGeom>
              <a:avLst/>
              <a:gdLst/>
              <a:ahLst/>
              <a:cxnLst/>
              <a:rect l="l" t="t" r="r" b="b"/>
              <a:pathLst>
                <a:path w="2207895" h="895985">
                  <a:moveTo>
                    <a:pt x="295402" y="459486"/>
                  </a:moveTo>
                  <a:lnTo>
                    <a:pt x="291338" y="455549"/>
                  </a:lnTo>
                  <a:lnTo>
                    <a:pt x="3937" y="455549"/>
                  </a:lnTo>
                  <a:lnTo>
                    <a:pt x="0" y="459486"/>
                  </a:lnTo>
                  <a:lnTo>
                    <a:pt x="0" y="469265"/>
                  </a:lnTo>
                  <a:lnTo>
                    <a:pt x="3937" y="473202"/>
                  </a:lnTo>
                  <a:lnTo>
                    <a:pt x="291338" y="473202"/>
                  </a:lnTo>
                  <a:lnTo>
                    <a:pt x="295402" y="469265"/>
                  </a:lnTo>
                  <a:lnTo>
                    <a:pt x="295402" y="459486"/>
                  </a:lnTo>
                  <a:close/>
                </a:path>
                <a:path w="2207895" h="895985">
                  <a:moveTo>
                    <a:pt x="295402" y="403606"/>
                  </a:moveTo>
                  <a:lnTo>
                    <a:pt x="291338" y="399669"/>
                  </a:lnTo>
                  <a:lnTo>
                    <a:pt x="3937" y="399669"/>
                  </a:lnTo>
                  <a:lnTo>
                    <a:pt x="0" y="403606"/>
                  </a:lnTo>
                  <a:lnTo>
                    <a:pt x="0" y="413385"/>
                  </a:lnTo>
                  <a:lnTo>
                    <a:pt x="3937" y="417322"/>
                  </a:lnTo>
                  <a:lnTo>
                    <a:pt x="291338" y="417322"/>
                  </a:lnTo>
                  <a:lnTo>
                    <a:pt x="295402" y="413385"/>
                  </a:lnTo>
                  <a:lnTo>
                    <a:pt x="295402" y="403606"/>
                  </a:lnTo>
                  <a:close/>
                </a:path>
                <a:path w="2207895" h="895985">
                  <a:moveTo>
                    <a:pt x="1823212" y="825119"/>
                  </a:moveTo>
                  <a:lnTo>
                    <a:pt x="1821942" y="819785"/>
                  </a:lnTo>
                  <a:lnTo>
                    <a:pt x="1486789" y="624078"/>
                  </a:lnTo>
                  <a:lnTo>
                    <a:pt x="1481201" y="625475"/>
                  </a:lnTo>
                  <a:lnTo>
                    <a:pt x="1476248" y="633984"/>
                  </a:lnTo>
                  <a:lnTo>
                    <a:pt x="1477772" y="639318"/>
                  </a:lnTo>
                  <a:lnTo>
                    <a:pt x="1812798" y="835025"/>
                  </a:lnTo>
                  <a:lnTo>
                    <a:pt x="1818386" y="833628"/>
                  </a:lnTo>
                  <a:lnTo>
                    <a:pt x="1823212" y="825119"/>
                  </a:lnTo>
                  <a:close/>
                </a:path>
                <a:path w="2207895" h="895985">
                  <a:moveTo>
                    <a:pt x="1828165" y="70370"/>
                  </a:moveTo>
                  <a:lnTo>
                    <a:pt x="1823339" y="61976"/>
                  </a:lnTo>
                  <a:lnTo>
                    <a:pt x="1818005" y="60452"/>
                  </a:lnTo>
                  <a:lnTo>
                    <a:pt x="1480312" y="251714"/>
                  </a:lnTo>
                  <a:lnTo>
                    <a:pt x="1478788" y="257175"/>
                  </a:lnTo>
                  <a:lnTo>
                    <a:pt x="1483614" y="265684"/>
                  </a:lnTo>
                  <a:lnTo>
                    <a:pt x="1489075" y="267081"/>
                  </a:lnTo>
                  <a:lnTo>
                    <a:pt x="1826768" y="75831"/>
                  </a:lnTo>
                  <a:lnTo>
                    <a:pt x="1828165" y="70370"/>
                  </a:lnTo>
                  <a:close/>
                </a:path>
                <a:path w="2207895" h="895985">
                  <a:moveTo>
                    <a:pt x="2153666" y="256413"/>
                  </a:moveTo>
                  <a:lnTo>
                    <a:pt x="2149729" y="252476"/>
                  </a:lnTo>
                  <a:lnTo>
                    <a:pt x="2139950" y="252349"/>
                  </a:lnTo>
                  <a:lnTo>
                    <a:pt x="2135886" y="256286"/>
                  </a:lnTo>
                  <a:lnTo>
                    <a:pt x="2133219" y="643255"/>
                  </a:lnTo>
                  <a:lnTo>
                    <a:pt x="2137283" y="647319"/>
                  </a:lnTo>
                  <a:lnTo>
                    <a:pt x="2147189" y="647319"/>
                  </a:lnTo>
                  <a:lnTo>
                    <a:pt x="2150999" y="643382"/>
                  </a:lnTo>
                  <a:lnTo>
                    <a:pt x="2153666" y="256413"/>
                  </a:lnTo>
                  <a:close/>
                </a:path>
                <a:path w="2207895" h="895985">
                  <a:moveTo>
                    <a:pt x="2207768" y="231521"/>
                  </a:moveTo>
                  <a:lnTo>
                    <a:pt x="2206498" y="226822"/>
                  </a:lnTo>
                  <a:lnTo>
                    <a:pt x="2206371" y="226314"/>
                  </a:lnTo>
                  <a:lnTo>
                    <a:pt x="2206244" y="226060"/>
                  </a:lnTo>
                  <a:lnTo>
                    <a:pt x="2205990" y="225933"/>
                  </a:lnTo>
                  <a:lnTo>
                    <a:pt x="2202561" y="222504"/>
                  </a:lnTo>
                  <a:lnTo>
                    <a:pt x="2200021" y="222377"/>
                  </a:lnTo>
                  <a:lnTo>
                    <a:pt x="2188591" y="215773"/>
                  </a:lnTo>
                  <a:lnTo>
                    <a:pt x="2188591" y="236347"/>
                  </a:lnTo>
                  <a:lnTo>
                    <a:pt x="2185949" y="659130"/>
                  </a:lnTo>
                  <a:lnTo>
                    <a:pt x="2185924" y="663956"/>
                  </a:lnTo>
                  <a:lnTo>
                    <a:pt x="1812798" y="875411"/>
                  </a:lnTo>
                  <a:lnTo>
                    <a:pt x="1442593" y="659130"/>
                  </a:lnTo>
                  <a:lnTo>
                    <a:pt x="1445221" y="236347"/>
                  </a:lnTo>
                  <a:lnTo>
                    <a:pt x="1445260" y="231521"/>
                  </a:lnTo>
                  <a:lnTo>
                    <a:pt x="1818386" y="20066"/>
                  </a:lnTo>
                  <a:lnTo>
                    <a:pt x="2188591" y="236347"/>
                  </a:lnTo>
                  <a:lnTo>
                    <a:pt x="2188591" y="215773"/>
                  </a:lnTo>
                  <a:lnTo>
                    <a:pt x="1853476" y="20066"/>
                  </a:lnTo>
                  <a:lnTo>
                    <a:pt x="1824990" y="3429"/>
                  </a:lnTo>
                  <a:lnTo>
                    <a:pt x="1823720" y="1282"/>
                  </a:lnTo>
                  <a:lnTo>
                    <a:pt x="1819021" y="0"/>
                  </a:lnTo>
                  <a:lnTo>
                    <a:pt x="1817522" y="0"/>
                  </a:lnTo>
                  <a:lnTo>
                    <a:pt x="1813179" y="1143"/>
                  </a:lnTo>
                  <a:lnTo>
                    <a:pt x="1811909" y="3429"/>
                  </a:lnTo>
                  <a:lnTo>
                    <a:pt x="1434211" y="217424"/>
                  </a:lnTo>
                  <a:lnTo>
                    <a:pt x="1431544" y="217424"/>
                  </a:lnTo>
                  <a:lnTo>
                    <a:pt x="1427480" y="221361"/>
                  </a:lnTo>
                  <a:lnTo>
                    <a:pt x="1427391" y="222504"/>
                  </a:lnTo>
                  <a:lnTo>
                    <a:pt x="1426362" y="225933"/>
                  </a:lnTo>
                  <a:lnTo>
                    <a:pt x="1426324" y="226060"/>
                  </a:lnTo>
                  <a:lnTo>
                    <a:pt x="1426210" y="226441"/>
                  </a:lnTo>
                  <a:lnTo>
                    <a:pt x="1427480" y="228600"/>
                  </a:lnTo>
                  <a:lnTo>
                    <a:pt x="1424698" y="659130"/>
                  </a:lnTo>
                  <a:lnTo>
                    <a:pt x="1424686" y="661670"/>
                  </a:lnTo>
                  <a:lnTo>
                    <a:pt x="1423416" y="663956"/>
                  </a:lnTo>
                  <a:lnTo>
                    <a:pt x="1424686" y="668655"/>
                  </a:lnTo>
                  <a:lnTo>
                    <a:pt x="1424686" y="669163"/>
                  </a:lnTo>
                  <a:lnTo>
                    <a:pt x="1424813" y="669163"/>
                  </a:lnTo>
                  <a:lnTo>
                    <a:pt x="1424813" y="669544"/>
                  </a:lnTo>
                  <a:lnTo>
                    <a:pt x="1425194" y="669544"/>
                  </a:lnTo>
                  <a:lnTo>
                    <a:pt x="1428737" y="673227"/>
                  </a:lnTo>
                  <a:lnTo>
                    <a:pt x="1431378" y="673227"/>
                  </a:lnTo>
                  <a:lnTo>
                    <a:pt x="1806194" y="892048"/>
                  </a:lnTo>
                  <a:lnTo>
                    <a:pt x="1807464" y="894207"/>
                  </a:lnTo>
                  <a:lnTo>
                    <a:pt x="1812163" y="895604"/>
                  </a:lnTo>
                  <a:lnTo>
                    <a:pt x="1813179" y="895604"/>
                  </a:lnTo>
                  <a:lnTo>
                    <a:pt x="1818005" y="894334"/>
                  </a:lnTo>
                  <a:lnTo>
                    <a:pt x="1819275" y="892048"/>
                  </a:lnTo>
                  <a:lnTo>
                    <a:pt x="1848637" y="875411"/>
                  </a:lnTo>
                  <a:lnTo>
                    <a:pt x="2196973" y="678053"/>
                  </a:lnTo>
                  <a:lnTo>
                    <a:pt x="2199640" y="678053"/>
                  </a:lnTo>
                  <a:lnTo>
                    <a:pt x="2203704" y="674116"/>
                  </a:lnTo>
                  <a:lnTo>
                    <a:pt x="2203704" y="673227"/>
                  </a:lnTo>
                  <a:lnTo>
                    <a:pt x="2204809" y="669544"/>
                  </a:lnTo>
                  <a:lnTo>
                    <a:pt x="2204923" y="669163"/>
                  </a:lnTo>
                  <a:lnTo>
                    <a:pt x="2204745" y="668655"/>
                  </a:lnTo>
                  <a:lnTo>
                    <a:pt x="2203704" y="666877"/>
                  </a:lnTo>
                  <a:lnTo>
                    <a:pt x="2206472" y="236347"/>
                  </a:lnTo>
                  <a:lnTo>
                    <a:pt x="2206498" y="233807"/>
                  </a:lnTo>
                  <a:lnTo>
                    <a:pt x="2207768" y="23152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379976" y="3552444"/>
              <a:ext cx="114300" cy="132588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4530852" y="3639312"/>
              <a:ext cx="334010" cy="127635"/>
            </a:xfrm>
            <a:custGeom>
              <a:avLst/>
              <a:gdLst/>
              <a:ahLst/>
              <a:cxnLst/>
              <a:rect l="l" t="t" r="r" b="b"/>
              <a:pathLst>
                <a:path w="334010" h="127635">
                  <a:moveTo>
                    <a:pt x="8127" y="0"/>
                  </a:moveTo>
                  <a:lnTo>
                    <a:pt x="3175" y="2539"/>
                  </a:lnTo>
                  <a:lnTo>
                    <a:pt x="0" y="12192"/>
                  </a:lnTo>
                  <a:lnTo>
                    <a:pt x="2539" y="17271"/>
                  </a:lnTo>
                  <a:lnTo>
                    <a:pt x="325374" y="127635"/>
                  </a:lnTo>
                  <a:lnTo>
                    <a:pt x="330326" y="125094"/>
                  </a:lnTo>
                  <a:lnTo>
                    <a:pt x="333501" y="115569"/>
                  </a:lnTo>
                  <a:lnTo>
                    <a:pt x="331088" y="110362"/>
                  </a:lnTo>
                  <a:lnTo>
                    <a:pt x="81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119372" y="3904488"/>
              <a:ext cx="114300" cy="132587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233672" y="3694176"/>
              <a:ext cx="150875" cy="196595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375404" y="4256532"/>
              <a:ext cx="114300" cy="132587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233672" y="4018788"/>
              <a:ext cx="192024" cy="233172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4526280" y="4183380"/>
              <a:ext cx="338455" cy="119380"/>
            </a:xfrm>
            <a:custGeom>
              <a:avLst/>
              <a:gdLst/>
              <a:ahLst/>
              <a:cxnLst/>
              <a:rect l="l" t="t" r="r" b="b"/>
              <a:pathLst>
                <a:path w="338454" h="119379">
                  <a:moveTo>
                    <a:pt x="330200" y="0"/>
                  </a:moveTo>
                  <a:lnTo>
                    <a:pt x="2540" y="102235"/>
                  </a:lnTo>
                  <a:lnTo>
                    <a:pt x="0" y="107061"/>
                  </a:lnTo>
                  <a:lnTo>
                    <a:pt x="3175" y="116332"/>
                  </a:lnTo>
                  <a:lnTo>
                    <a:pt x="8000" y="118872"/>
                  </a:lnTo>
                  <a:lnTo>
                    <a:pt x="335661" y="16637"/>
                  </a:lnTo>
                  <a:lnTo>
                    <a:pt x="338200" y="11684"/>
                  </a:lnTo>
                  <a:lnTo>
                    <a:pt x="335280" y="2540"/>
                  </a:lnTo>
                  <a:lnTo>
                    <a:pt x="3302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366260" y="4695444"/>
              <a:ext cx="123444" cy="132587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517136" y="4695444"/>
              <a:ext cx="100584" cy="132587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4421124" y="4421124"/>
              <a:ext cx="22860" cy="247015"/>
            </a:xfrm>
            <a:custGeom>
              <a:avLst/>
              <a:gdLst/>
              <a:ahLst/>
              <a:cxnLst/>
              <a:rect l="l" t="t" r="r" b="b"/>
              <a:pathLst>
                <a:path w="22860" h="247014">
                  <a:moveTo>
                    <a:pt x="18414" y="126"/>
                  </a:moveTo>
                  <a:lnTo>
                    <a:pt x="7747" y="0"/>
                  </a:lnTo>
                  <a:lnTo>
                    <a:pt x="3301" y="3937"/>
                  </a:lnTo>
                  <a:lnTo>
                    <a:pt x="0" y="242443"/>
                  </a:lnTo>
                  <a:lnTo>
                    <a:pt x="4445" y="246380"/>
                  </a:lnTo>
                  <a:lnTo>
                    <a:pt x="15239" y="246506"/>
                  </a:lnTo>
                  <a:lnTo>
                    <a:pt x="19430" y="242569"/>
                  </a:lnTo>
                  <a:lnTo>
                    <a:pt x="22733" y="4190"/>
                  </a:lnTo>
                  <a:lnTo>
                    <a:pt x="18414" y="12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379976" y="3113532"/>
              <a:ext cx="123444" cy="132587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3877056" y="3278123"/>
              <a:ext cx="598805" cy="699135"/>
            </a:xfrm>
            <a:custGeom>
              <a:avLst/>
              <a:gdLst/>
              <a:ahLst/>
              <a:cxnLst/>
              <a:rect l="l" t="t" r="r" b="b"/>
              <a:pathLst>
                <a:path w="598804" h="699135">
                  <a:moveTo>
                    <a:pt x="213487" y="685292"/>
                  </a:moveTo>
                  <a:lnTo>
                    <a:pt x="209677" y="681228"/>
                  </a:lnTo>
                  <a:lnTo>
                    <a:pt x="4191" y="676656"/>
                  </a:lnTo>
                  <a:lnTo>
                    <a:pt x="127" y="680466"/>
                  </a:lnTo>
                  <a:lnTo>
                    <a:pt x="0" y="690245"/>
                  </a:lnTo>
                  <a:lnTo>
                    <a:pt x="3937" y="694309"/>
                  </a:lnTo>
                  <a:lnTo>
                    <a:pt x="209296" y="698881"/>
                  </a:lnTo>
                  <a:lnTo>
                    <a:pt x="213360" y="695071"/>
                  </a:lnTo>
                  <a:lnTo>
                    <a:pt x="213487" y="685292"/>
                  </a:lnTo>
                  <a:close/>
                </a:path>
                <a:path w="598804" h="699135">
                  <a:moveTo>
                    <a:pt x="546100" y="4064"/>
                  </a:moveTo>
                  <a:lnTo>
                    <a:pt x="542036" y="127"/>
                  </a:lnTo>
                  <a:lnTo>
                    <a:pt x="532257" y="0"/>
                  </a:lnTo>
                  <a:lnTo>
                    <a:pt x="528320" y="3937"/>
                  </a:lnTo>
                  <a:lnTo>
                    <a:pt x="525399" y="240919"/>
                  </a:lnTo>
                  <a:lnTo>
                    <a:pt x="529209" y="244983"/>
                  </a:lnTo>
                  <a:lnTo>
                    <a:pt x="538988" y="245110"/>
                  </a:lnTo>
                  <a:lnTo>
                    <a:pt x="543052" y="241173"/>
                  </a:lnTo>
                  <a:lnTo>
                    <a:pt x="546100" y="4064"/>
                  </a:lnTo>
                  <a:close/>
                </a:path>
                <a:path w="598804" h="699135">
                  <a:moveTo>
                    <a:pt x="598424" y="4445"/>
                  </a:moveTo>
                  <a:lnTo>
                    <a:pt x="594614" y="508"/>
                  </a:lnTo>
                  <a:lnTo>
                    <a:pt x="584835" y="381"/>
                  </a:lnTo>
                  <a:lnTo>
                    <a:pt x="580771" y="4191"/>
                  </a:lnTo>
                  <a:lnTo>
                    <a:pt x="577723" y="241300"/>
                  </a:lnTo>
                  <a:lnTo>
                    <a:pt x="581660" y="245237"/>
                  </a:lnTo>
                  <a:lnTo>
                    <a:pt x="591439" y="245364"/>
                  </a:lnTo>
                  <a:lnTo>
                    <a:pt x="595503" y="241554"/>
                  </a:lnTo>
                  <a:lnTo>
                    <a:pt x="598424" y="444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9" name="object 69"/>
          <p:cNvGrpSpPr/>
          <p:nvPr/>
        </p:nvGrpSpPr>
        <p:grpSpPr>
          <a:xfrm>
            <a:off x="360141" y="3091053"/>
            <a:ext cx="425291" cy="85725"/>
            <a:chOff x="868680" y="3895344"/>
            <a:chExt cx="567055" cy="114300"/>
          </a:xfrm>
        </p:grpSpPr>
        <p:sp>
          <p:nvSpPr>
            <p:cNvPr id="70" name="object 70"/>
            <p:cNvSpPr/>
            <p:nvPr/>
          </p:nvSpPr>
          <p:spPr>
            <a:xfrm>
              <a:off x="868680" y="3945587"/>
              <a:ext cx="393700" cy="18415"/>
            </a:xfrm>
            <a:custGeom>
              <a:avLst/>
              <a:gdLst/>
              <a:ahLst/>
              <a:cxnLst/>
              <a:rect l="l" t="t" r="r" b="b"/>
              <a:pathLst>
                <a:path w="393700" h="18414">
                  <a:moveTo>
                    <a:pt x="393090" y="0"/>
                  </a:moveTo>
                  <a:lnTo>
                    <a:pt x="0" y="0"/>
                  </a:lnTo>
                  <a:lnTo>
                    <a:pt x="0" y="18209"/>
                  </a:lnTo>
                  <a:lnTo>
                    <a:pt x="393090" y="18209"/>
                  </a:lnTo>
                  <a:lnTo>
                    <a:pt x="39309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71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229868" y="3895344"/>
              <a:ext cx="205740" cy="114300"/>
            </a:xfrm>
            <a:prstGeom prst="rect">
              <a:avLst/>
            </a:prstGeom>
          </p:spPr>
        </p:pic>
      </p:grpSp>
      <p:grpSp>
        <p:nvGrpSpPr>
          <p:cNvPr id="72" name="object 72"/>
          <p:cNvGrpSpPr/>
          <p:nvPr/>
        </p:nvGrpSpPr>
        <p:grpSpPr>
          <a:xfrm>
            <a:off x="4488656" y="3094481"/>
            <a:ext cx="281464" cy="147638"/>
            <a:chOff x="6373367" y="3899915"/>
            <a:chExt cx="375285" cy="196850"/>
          </a:xfrm>
        </p:grpSpPr>
        <p:pic>
          <p:nvPicPr>
            <p:cNvPr id="73" name="object 73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373367" y="3899915"/>
              <a:ext cx="132587" cy="146304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6524243" y="3899915"/>
              <a:ext cx="224027" cy="196595"/>
            </a:xfrm>
            <a:prstGeom prst="rect">
              <a:avLst/>
            </a:prstGeom>
          </p:spPr>
        </p:pic>
      </p:grpSp>
      <p:pic>
        <p:nvPicPr>
          <p:cNvPr id="75" name="object 75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4234910" y="3094481"/>
            <a:ext cx="85725" cy="85725"/>
          </a:xfrm>
          <a:prstGeom prst="rect">
            <a:avLst/>
          </a:prstGeom>
        </p:spPr>
      </p:pic>
      <p:pic>
        <p:nvPicPr>
          <p:cNvPr id="76" name="object 76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4903565" y="3104769"/>
            <a:ext cx="85725" cy="85725"/>
          </a:xfrm>
          <a:prstGeom prst="rect">
            <a:avLst/>
          </a:prstGeom>
        </p:spPr>
      </p:pic>
      <p:grpSp>
        <p:nvGrpSpPr>
          <p:cNvPr id="77" name="object 77"/>
          <p:cNvGrpSpPr/>
          <p:nvPr/>
        </p:nvGrpSpPr>
        <p:grpSpPr>
          <a:xfrm>
            <a:off x="5157311" y="2827020"/>
            <a:ext cx="710089" cy="555308"/>
            <a:chOff x="7264907" y="3543300"/>
            <a:chExt cx="946785" cy="740410"/>
          </a:xfrm>
        </p:grpSpPr>
        <p:pic>
          <p:nvPicPr>
            <p:cNvPr id="78" name="object 78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7264907" y="3899915"/>
              <a:ext cx="114300" cy="128016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7411212" y="3895343"/>
              <a:ext cx="375285" cy="137160"/>
            </a:xfrm>
            <a:custGeom>
              <a:avLst/>
              <a:gdLst/>
              <a:ahLst/>
              <a:cxnLst/>
              <a:rect l="l" t="t" r="r" b="b"/>
              <a:pathLst>
                <a:path w="375284" h="137160">
                  <a:moveTo>
                    <a:pt x="228854" y="63754"/>
                  </a:moveTo>
                  <a:lnTo>
                    <a:pt x="224790" y="59690"/>
                  </a:lnTo>
                  <a:lnTo>
                    <a:pt x="3937" y="59690"/>
                  </a:lnTo>
                  <a:lnTo>
                    <a:pt x="0" y="63754"/>
                  </a:lnTo>
                  <a:lnTo>
                    <a:pt x="0" y="73660"/>
                  </a:lnTo>
                  <a:lnTo>
                    <a:pt x="3937" y="77724"/>
                  </a:lnTo>
                  <a:lnTo>
                    <a:pt x="224790" y="77724"/>
                  </a:lnTo>
                  <a:lnTo>
                    <a:pt x="228854" y="73660"/>
                  </a:lnTo>
                  <a:lnTo>
                    <a:pt x="228854" y="63754"/>
                  </a:lnTo>
                  <a:close/>
                </a:path>
                <a:path w="375284" h="137160">
                  <a:moveTo>
                    <a:pt x="374777" y="92583"/>
                  </a:moveTo>
                  <a:lnTo>
                    <a:pt x="357505" y="88138"/>
                  </a:lnTo>
                  <a:lnTo>
                    <a:pt x="355346" y="95885"/>
                  </a:lnTo>
                  <a:lnTo>
                    <a:pt x="352298" y="102743"/>
                  </a:lnTo>
                  <a:lnTo>
                    <a:pt x="319405" y="121666"/>
                  </a:lnTo>
                  <a:lnTo>
                    <a:pt x="311404" y="121666"/>
                  </a:lnTo>
                  <a:lnTo>
                    <a:pt x="280035" y="90170"/>
                  </a:lnTo>
                  <a:lnTo>
                    <a:pt x="277241" y="67310"/>
                  </a:lnTo>
                  <a:lnTo>
                    <a:pt x="277241" y="58547"/>
                  </a:lnTo>
                  <a:lnTo>
                    <a:pt x="295529" y="22225"/>
                  </a:lnTo>
                  <a:lnTo>
                    <a:pt x="320675" y="14986"/>
                  </a:lnTo>
                  <a:lnTo>
                    <a:pt x="329438" y="14986"/>
                  </a:lnTo>
                  <a:lnTo>
                    <a:pt x="336677" y="17145"/>
                  </a:lnTo>
                  <a:lnTo>
                    <a:pt x="348234" y="25908"/>
                  </a:lnTo>
                  <a:lnTo>
                    <a:pt x="352425" y="32893"/>
                  </a:lnTo>
                  <a:lnTo>
                    <a:pt x="355600" y="42545"/>
                  </a:lnTo>
                  <a:lnTo>
                    <a:pt x="372618" y="38481"/>
                  </a:lnTo>
                  <a:lnTo>
                    <a:pt x="346837" y="5715"/>
                  </a:lnTo>
                  <a:lnTo>
                    <a:pt x="321056" y="0"/>
                  </a:lnTo>
                  <a:lnTo>
                    <a:pt x="312547" y="508"/>
                  </a:lnTo>
                  <a:lnTo>
                    <a:pt x="276733" y="17780"/>
                  </a:lnTo>
                  <a:lnTo>
                    <a:pt x="259969" y="57404"/>
                  </a:lnTo>
                  <a:lnTo>
                    <a:pt x="259461" y="67310"/>
                  </a:lnTo>
                  <a:lnTo>
                    <a:pt x="259842" y="76708"/>
                  </a:lnTo>
                  <a:lnTo>
                    <a:pt x="274828" y="117348"/>
                  </a:lnTo>
                  <a:lnTo>
                    <a:pt x="310769" y="136144"/>
                  </a:lnTo>
                  <a:lnTo>
                    <a:pt x="320802" y="136652"/>
                  </a:lnTo>
                  <a:lnTo>
                    <a:pt x="330581" y="136017"/>
                  </a:lnTo>
                  <a:lnTo>
                    <a:pt x="367157" y="111506"/>
                  </a:lnTo>
                  <a:lnTo>
                    <a:pt x="374777" y="9258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" name="object 80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7996427" y="3543300"/>
              <a:ext cx="123444" cy="132587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7767827" y="3657600"/>
              <a:ext cx="251459" cy="260604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7959852" y="4151375"/>
              <a:ext cx="123825" cy="132715"/>
            </a:xfrm>
            <a:custGeom>
              <a:avLst/>
              <a:gdLst/>
              <a:ahLst/>
              <a:cxnLst/>
              <a:rect l="l" t="t" r="r" b="b"/>
              <a:pathLst>
                <a:path w="123825" h="132714">
                  <a:moveTo>
                    <a:pt x="123317" y="66294"/>
                  </a:moveTo>
                  <a:lnTo>
                    <a:pt x="122936" y="57023"/>
                  </a:lnTo>
                  <a:lnTo>
                    <a:pt x="106553" y="18542"/>
                  </a:lnTo>
                  <a:lnTo>
                    <a:pt x="105664" y="17741"/>
                  </a:lnTo>
                  <a:lnTo>
                    <a:pt x="105664" y="66294"/>
                  </a:lnTo>
                  <a:lnTo>
                    <a:pt x="104902" y="77851"/>
                  </a:lnTo>
                  <a:lnTo>
                    <a:pt x="79121" y="114427"/>
                  </a:lnTo>
                  <a:lnTo>
                    <a:pt x="61722" y="117729"/>
                  </a:lnTo>
                  <a:lnTo>
                    <a:pt x="52578" y="116967"/>
                  </a:lnTo>
                  <a:lnTo>
                    <a:pt x="20701" y="88773"/>
                  </a:lnTo>
                  <a:lnTo>
                    <a:pt x="17653" y="68072"/>
                  </a:lnTo>
                  <a:lnTo>
                    <a:pt x="18415" y="54737"/>
                  </a:lnTo>
                  <a:lnTo>
                    <a:pt x="37592" y="21463"/>
                  </a:lnTo>
                  <a:lnTo>
                    <a:pt x="61849" y="14605"/>
                  </a:lnTo>
                  <a:lnTo>
                    <a:pt x="70358" y="14605"/>
                  </a:lnTo>
                  <a:lnTo>
                    <a:pt x="78105" y="16637"/>
                  </a:lnTo>
                  <a:lnTo>
                    <a:pt x="91694" y="25273"/>
                  </a:lnTo>
                  <a:lnTo>
                    <a:pt x="105664" y="66294"/>
                  </a:lnTo>
                  <a:lnTo>
                    <a:pt x="105664" y="17741"/>
                  </a:lnTo>
                  <a:lnTo>
                    <a:pt x="102235" y="14605"/>
                  </a:lnTo>
                  <a:lnTo>
                    <a:pt x="100711" y="13081"/>
                  </a:lnTo>
                  <a:lnTo>
                    <a:pt x="93853" y="8382"/>
                  </a:lnTo>
                  <a:lnTo>
                    <a:pt x="86614" y="4699"/>
                  </a:lnTo>
                  <a:lnTo>
                    <a:pt x="78740" y="2159"/>
                  </a:lnTo>
                  <a:lnTo>
                    <a:pt x="70485" y="508"/>
                  </a:lnTo>
                  <a:lnTo>
                    <a:pt x="61849" y="0"/>
                  </a:lnTo>
                  <a:lnTo>
                    <a:pt x="17272" y="18034"/>
                  </a:lnTo>
                  <a:lnTo>
                    <a:pt x="1016" y="52705"/>
                  </a:lnTo>
                  <a:lnTo>
                    <a:pt x="0" y="68072"/>
                  </a:lnTo>
                  <a:lnTo>
                    <a:pt x="381" y="76073"/>
                  </a:lnTo>
                  <a:lnTo>
                    <a:pt x="16510" y="113157"/>
                  </a:lnTo>
                  <a:lnTo>
                    <a:pt x="52832" y="131699"/>
                  </a:lnTo>
                  <a:lnTo>
                    <a:pt x="61722" y="132207"/>
                  </a:lnTo>
                  <a:lnTo>
                    <a:pt x="69977" y="131699"/>
                  </a:lnTo>
                  <a:lnTo>
                    <a:pt x="102362" y="117729"/>
                  </a:lnTo>
                  <a:lnTo>
                    <a:pt x="121412" y="84709"/>
                  </a:lnTo>
                  <a:lnTo>
                    <a:pt x="123317" y="6629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3" name="object 83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8110727" y="4151376"/>
              <a:ext cx="100583" cy="128016"/>
            </a:xfrm>
            <a:prstGeom prst="rect">
              <a:avLst/>
            </a:prstGeom>
          </p:spPr>
        </p:pic>
        <p:sp>
          <p:nvSpPr>
            <p:cNvPr id="84" name="object 84"/>
            <p:cNvSpPr/>
            <p:nvPr/>
          </p:nvSpPr>
          <p:spPr>
            <a:xfrm>
              <a:off x="7799831" y="4023359"/>
              <a:ext cx="155575" cy="137160"/>
            </a:xfrm>
            <a:custGeom>
              <a:avLst/>
              <a:gdLst/>
              <a:ahLst/>
              <a:cxnLst/>
              <a:rect l="l" t="t" r="r" b="b"/>
              <a:pathLst>
                <a:path w="155575" h="137160">
                  <a:moveTo>
                    <a:pt x="12065" y="0"/>
                  </a:moveTo>
                  <a:lnTo>
                    <a:pt x="6350" y="381"/>
                  </a:lnTo>
                  <a:lnTo>
                    <a:pt x="0" y="8000"/>
                  </a:lnTo>
                  <a:lnTo>
                    <a:pt x="381" y="13842"/>
                  </a:lnTo>
                  <a:lnTo>
                    <a:pt x="143128" y="137159"/>
                  </a:lnTo>
                  <a:lnTo>
                    <a:pt x="148844" y="136651"/>
                  </a:lnTo>
                  <a:lnTo>
                    <a:pt x="155448" y="129031"/>
                  </a:lnTo>
                  <a:lnTo>
                    <a:pt x="155067" y="123316"/>
                  </a:lnTo>
                  <a:lnTo>
                    <a:pt x="1206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5" name="object 85"/>
          <p:cNvSpPr txBox="1"/>
          <p:nvPr/>
        </p:nvSpPr>
        <p:spPr>
          <a:xfrm>
            <a:off x="1254537" y="2052638"/>
            <a:ext cx="816293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8" dirty="0">
                <a:latin typeface="Calibri" panose="020F0502020204030204" pitchFamily="34" charset="0"/>
                <a:cs typeface="Calibri" panose="020F0502020204030204" pitchFamily="34" charset="0"/>
              </a:rPr>
              <a:t>нингидрин</a:t>
            </a:r>
            <a:endParaRPr sz="13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3092482" y="1832706"/>
            <a:ext cx="1165384" cy="191464"/>
          </a:xfrm>
          <a:prstGeom prst="rect">
            <a:avLst/>
          </a:prstGeom>
        </p:spPr>
        <p:txBody>
          <a:bodyPr vert="horz" wrap="square" lIns="0" tIns="12383" rIns="0" bIns="0" rtlCol="0">
            <a:spAutoFit/>
          </a:bodyPr>
          <a:lstStyle/>
          <a:p>
            <a:pPr marL="9525">
              <a:spcBef>
                <a:spcPts val="98"/>
              </a:spcBef>
            </a:pPr>
            <a:r>
              <a:rPr sz="1163" spc="-8" dirty="0">
                <a:latin typeface="Symbol"/>
                <a:cs typeface="Symbol"/>
              </a:rPr>
              <a:t></a:t>
            </a:r>
            <a:r>
              <a:rPr sz="1163" spc="-8" dirty="0">
                <a:latin typeface="Calibri" panose="020F0502020204030204" pitchFamily="34" charset="0"/>
                <a:cs typeface="Calibri" panose="020F0502020204030204" pitchFamily="34" charset="0"/>
              </a:rPr>
              <a:t>аминқышқылы</a:t>
            </a:r>
            <a:endParaRPr sz="1163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7" name="Номер слайда 8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2833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0" y="57150"/>
            <a:ext cx="2514600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spc="-1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Аққуыз</a:t>
            </a:r>
            <a:r>
              <a:rPr lang="kk-KZ" sz="2400" spc="-1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400" spc="-1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protein)</a:t>
            </a:r>
            <a:endParaRPr sz="2400" spc="-1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9600" y="572545"/>
            <a:ext cx="7239000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lang="kk-KZ" sz="1600" spc="155" dirty="0">
                <a:latin typeface="Calibri" panose="020F0502020204030204" pitchFamily="34" charset="0"/>
                <a:cs typeface="Calibri" panose="020F0502020204030204" pitchFamily="34" charset="0"/>
              </a:rPr>
              <a:t>альфа-</a:t>
            </a:r>
            <a:r>
              <a:rPr lang="kk-KZ" sz="1600" dirty="0">
                <a:latin typeface="Calibri" panose="020F0502020204030204" pitchFamily="34" charset="0"/>
                <a:cs typeface="Calibri" panose="020F0502020204030204" pitchFamily="34" charset="0"/>
              </a:rPr>
              <a:t>АҚ-</a:t>
            </a:r>
            <a:r>
              <a:rPr sz="1600" dirty="0" err="1">
                <a:latin typeface="Calibri" panose="020F0502020204030204" pitchFamily="34" charset="0"/>
                <a:cs typeface="Calibri" panose="020F0502020204030204" pitchFamily="34" charset="0"/>
              </a:rPr>
              <a:t>дан</a:t>
            </a:r>
            <a:r>
              <a:rPr sz="1600" spc="1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 err="1">
                <a:latin typeface="Calibri" panose="020F0502020204030204" pitchFamily="34" charset="0"/>
                <a:cs typeface="Calibri" panose="020F0502020204030204" pitchFamily="34" charset="0"/>
              </a:rPr>
              <a:t>құралған</a:t>
            </a:r>
            <a:r>
              <a:rPr sz="1600" spc="1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 err="1">
                <a:latin typeface="Calibri" panose="020F0502020204030204" pitchFamily="34" charset="0"/>
                <a:cs typeface="Calibri" panose="020F0502020204030204" pitchFamily="34" charset="0"/>
              </a:rPr>
              <a:t>жоғары</a:t>
            </a:r>
            <a:r>
              <a:rPr sz="1600" spc="-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 err="1">
                <a:latin typeface="Calibri" panose="020F0502020204030204" pitchFamily="34" charset="0"/>
                <a:cs typeface="Calibri" panose="020F0502020204030204" pitchFamily="34" charset="0"/>
              </a:rPr>
              <a:t>молекула</a:t>
            </a:r>
            <a:r>
              <a:rPr lang="kk-KZ" sz="1600" dirty="0">
                <a:latin typeface="Calibri" panose="020F0502020204030204" pitchFamily="34" charset="0"/>
                <a:cs typeface="Calibri" panose="020F0502020204030204" pitchFamily="34" charset="0"/>
              </a:rPr>
              <a:t>лық</a:t>
            </a:r>
            <a:r>
              <a:rPr sz="1600"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 err="1">
                <a:latin typeface="Calibri" panose="020F0502020204030204" pitchFamily="34" charset="0"/>
                <a:cs typeface="Calibri" panose="020F0502020204030204" pitchFamily="34" charset="0"/>
              </a:rPr>
              <a:t>органикалық</a:t>
            </a:r>
            <a:r>
              <a:rPr sz="1600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k-KZ" sz="1600" spc="-10" dirty="0">
                <a:latin typeface="Calibri" panose="020F0502020204030204" pitchFamily="34" charset="0"/>
                <a:cs typeface="Calibri" panose="020F0502020204030204" pitchFamily="34" charset="0"/>
              </a:rPr>
              <a:t>қосылыстар, </a:t>
            </a:r>
            <a:r>
              <a:rPr sz="160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k-KZ" sz="1600" dirty="0">
                <a:latin typeface="Calibri" panose="020F0502020204030204" pitchFamily="34" charset="0"/>
                <a:cs typeface="Calibri" panose="020F0502020204030204" pitchFamily="34" charset="0"/>
              </a:rPr>
              <a:t>ағза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 тіршілігінде</a:t>
            </a:r>
            <a:r>
              <a:rPr sz="1600" spc="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 err="1">
                <a:latin typeface="Calibri" panose="020F0502020204030204" pitchFamily="34" charset="0"/>
                <a:cs typeface="Calibri" panose="020F0502020204030204" pitchFamily="34" charset="0"/>
              </a:rPr>
              <a:t>олардың</a:t>
            </a:r>
            <a:r>
              <a:rPr sz="1600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 err="1">
                <a:latin typeface="Calibri" panose="020F0502020204030204" pitchFamily="34" charset="0"/>
                <a:cs typeface="Calibri" panose="020F0502020204030204" pitchFamily="34" charset="0"/>
              </a:rPr>
              <a:t>құрылысы</a:t>
            </a:r>
            <a:r>
              <a:rPr lang="kk-KZ" sz="16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sz="1600" spc="-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 err="1">
                <a:latin typeface="Calibri" panose="020F0502020204030204" pitchFamily="34" charset="0"/>
                <a:cs typeface="Calibri" panose="020F0502020204030204" pitchFamily="34" charset="0"/>
              </a:rPr>
              <a:t>дамуы</a:t>
            </a:r>
            <a:r>
              <a:rPr sz="1600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 err="1">
                <a:latin typeface="Calibri" panose="020F0502020204030204" pitchFamily="34" charset="0"/>
                <a:cs typeface="Calibri" panose="020F0502020204030204" pitchFamily="34" charset="0"/>
              </a:rPr>
              <a:t>мен</a:t>
            </a:r>
            <a:r>
              <a:rPr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 err="1">
                <a:latin typeface="Calibri" panose="020F0502020204030204" pitchFamily="34" charset="0"/>
                <a:cs typeface="Calibri" panose="020F0502020204030204" pitchFamily="34" charset="0"/>
              </a:rPr>
              <a:t>зат</a:t>
            </a:r>
            <a:r>
              <a:rPr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алмасуына қатысуы</a:t>
            </a:r>
            <a:r>
              <a:rPr sz="1600" spc="-10" dirty="0">
                <a:latin typeface="Calibri" panose="020F0502020204030204" pitchFamily="34" charset="0"/>
                <a:cs typeface="Calibri" panose="020F0502020204030204" pitchFamily="34" charset="0"/>
              </a:rPr>
              <a:t> арқылы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әртүрлі</a:t>
            </a:r>
            <a:r>
              <a:rPr sz="1600"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және</a:t>
            </a:r>
            <a:r>
              <a:rPr sz="1600" spc="-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өте</a:t>
            </a:r>
            <a:r>
              <a:rPr sz="1600" spc="-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маңызды</a:t>
            </a:r>
            <a:r>
              <a:rPr sz="160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қызмет</a:t>
            </a:r>
            <a:r>
              <a:rPr sz="1600"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10" dirty="0">
                <a:latin typeface="Calibri" panose="020F0502020204030204" pitchFamily="34" charset="0"/>
                <a:cs typeface="Calibri" panose="020F0502020204030204" pitchFamily="34" charset="0"/>
              </a:rPr>
              <a:t>атқарады.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25</a:t>
            </a:fld>
            <a:endParaRPr lang="ru-RU"/>
          </a:p>
        </p:txBody>
      </p:sp>
      <p:pic>
        <p:nvPicPr>
          <p:cNvPr id="6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" y="1657350"/>
            <a:ext cx="3733800" cy="25907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CED80D4-0DA6-4D87-80AD-9C854E2CB988}"/>
              </a:ext>
            </a:extLst>
          </p:cNvPr>
          <p:cNvSpPr txBox="1"/>
          <p:nvPr/>
        </p:nvSpPr>
        <p:spPr>
          <a:xfrm>
            <a:off x="5181600" y="2187802"/>
            <a:ext cx="2971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KZ" sz="1200" dirty="0">
                <a:latin typeface="+mn-lt"/>
              </a:rPr>
              <a:t>📌</a:t>
            </a:r>
            <a:r>
              <a:rPr lang="ru-RU" sz="1200" dirty="0">
                <a:latin typeface="+mn-lt"/>
              </a:rPr>
              <a:t>Инсулин – </a:t>
            </a:r>
            <a:r>
              <a:rPr lang="ru-RU" sz="1200" dirty="0" err="1">
                <a:latin typeface="+mn-lt"/>
              </a:rPr>
              <a:t>екі</a:t>
            </a:r>
            <a:r>
              <a:rPr lang="ru-RU" sz="1200" dirty="0">
                <a:latin typeface="+mn-lt"/>
              </a:rPr>
              <a:t> </a:t>
            </a:r>
            <a:r>
              <a:rPr lang="ru-RU" sz="1200" dirty="0" err="1">
                <a:latin typeface="+mn-lt"/>
              </a:rPr>
              <a:t>полипептидтік</a:t>
            </a:r>
            <a:r>
              <a:rPr lang="ru-RU" sz="1200" dirty="0">
                <a:latin typeface="+mn-lt"/>
              </a:rPr>
              <a:t> </a:t>
            </a:r>
            <a:r>
              <a:rPr lang="ru-RU" sz="1200" dirty="0" err="1">
                <a:latin typeface="+mn-lt"/>
              </a:rPr>
              <a:t>тізбектен</a:t>
            </a:r>
            <a:r>
              <a:rPr lang="ru-RU" sz="1200" dirty="0">
                <a:latin typeface="+mn-lt"/>
              </a:rPr>
              <a:t> (А </a:t>
            </a:r>
            <a:r>
              <a:rPr lang="ru-RU" sz="1200" dirty="0" err="1">
                <a:latin typeface="+mn-lt"/>
              </a:rPr>
              <a:t>және</a:t>
            </a:r>
            <a:r>
              <a:rPr lang="ru-RU" sz="1200" dirty="0">
                <a:latin typeface="+mn-lt"/>
              </a:rPr>
              <a:t> В) </a:t>
            </a:r>
            <a:r>
              <a:rPr lang="ru-RU" sz="1200" dirty="0" err="1">
                <a:latin typeface="+mn-lt"/>
              </a:rPr>
              <a:t>тұратын</a:t>
            </a:r>
            <a:r>
              <a:rPr lang="ru-RU" sz="1200" dirty="0">
                <a:latin typeface="+mn-lt"/>
              </a:rPr>
              <a:t> </a:t>
            </a:r>
            <a:r>
              <a:rPr lang="ru-RU" sz="1200" dirty="0" err="1">
                <a:latin typeface="+mn-lt"/>
              </a:rPr>
              <a:t>ақуыздық</a:t>
            </a:r>
            <a:r>
              <a:rPr lang="ru-RU" sz="1200" dirty="0">
                <a:latin typeface="+mn-lt"/>
              </a:rPr>
              <a:t> гормон, </a:t>
            </a:r>
            <a:r>
              <a:rPr lang="ru-RU" sz="1200" dirty="0" err="1">
                <a:latin typeface="+mn-lt"/>
              </a:rPr>
              <a:t>дисульфидті</a:t>
            </a:r>
            <a:r>
              <a:rPr lang="ru-RU" sz="1200" dirty="0">
                <a:latin typeface="+mn-lt"/>
              </a:rPr>
              <a:t> </a:t>
            </a:r>
            <a:r>
              <a:rPr lang="ru-RU" sz="1200" dirty="0" err="1">
                <a:latin typeface="+mn-lt"/>
              </a:rPr>
              <a:t>көпірлер</a:t>
            </a:r>
            <a:r>
              <a:rPr lang="ru-RU" sz="1200" dirty="0">
                <a:latin typeface="+mn-lt"/>
              </a:rPr>
              <a:t> </a:t>
            </a:r>
            <a:r>
              <a:rPr lang="ru-RU" sz="1200" dirty="0" err="1">
                <a:latin typeface="+mn-lt"/>
              </a:rPr>
              <a:t>арқылы</a:t>
            </a:r>
            <a:r>
              <a:rPr lang="ru-RU" sz="1200" dirty="0">
                <a:latin typeface="+mn-lt"/>
              </a:rPr>
              <a:t> </a:t>
            </a:r>
            <a:r>
              <a:rPr lang="ru-RU" sz="1200" dirty="0" err="1">
                <a:latin typeface="+mn-lt"/>
              </a:rPr>
              <a:t>байланысқан</a:t>
            </a:r>
            <a:r>
              <a:rPr lang="ru-RU" sz="1200" dirty="0">
                <a:latin typeface="+mn-lt"/>
              </a:rPr>
              <a:t>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26</a:t>
            </a:fld>
            <a:endParaRPr lang="ru-RU"/>
          </a:p>
        </p:txBody>
      </p:sp>
      <p:grpSp>
        <p:nvGrpSpPr>
          <p:cNvPr id="5" name="object 47"/>
          <p:cNvGrpSpPr/>
          <p:nvPr/>
        </p:nvGrpSpPr>
        <p:grpSpPr>
          <a:xfrm>
            <a:off x="5160334" y="209550"/>
            <a:ext cx="1028700" cy="465640"/>
            <a:chOff x="1764792" y="5084063"/>
            <a:chExt cx="2020570" cy="1134110"/>
          </a:xfrm>
        </p:grpSpPr>
        <p:sp>
          <p:nvSpPr>
            <p:cNvPr id="6" name="object 48"/>
            <p:cNvSpPr/>
            <p:nvPr/>
          </p:nvSpPr>
          <p:spPr>
            <a:xfrm>
              <a:off x="1764792" y="5084063"/>
              <a:ext cx="2020570" cy="1134110"/>
            </a:xfrm>
            <a:custGeom>
              <a:avLst/>
              <a:gdLst/>
              <a:ahLst/>
              <a:cxnLst/>
              <a:rect l="l" t="t" r="r" b="b"/>
              <a:pathLst>
                <a:path w="2020570" h="1134110">
                  <a:moveTo>
                    <a:pt x="2020443" y="0"/>
                  </a:moveTo>
                  <a:lnTo>
                    <a:pt x="0" y="0"/>
                  </a:lnTo>
                  <a:lnTo>
                    <a:pt x="0" y="1133602"/>
                  </a:lnTo>
                  <a:lnTo>
                    <a:pt x="2020443" y="1133602"/>
                  </a:lnTo>
                  <a:lnTo>
                    <a:pt x="2020443" y="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  <p:pic>
          <p:nvPicPr>
            <p:cNvPr id="7" name="object 4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00300" y="5893308"/>
              <a:ext cx="210312" cy="246888"/>
            </a:xfrm>
            <a:prstGeom prst="rect">
              <a:avLst/>
            </a:prstGeom>
          </p:spPr>
        </p:pic>
        <p:sp>
          <p:nvSpPr>
            <p:cNvPr id="8" name="object 50"/>
            <p:cNvSpPr/>
            <p:nvPr/>
          </p:nvSpPr>
          <p:spPr>
            <a:xfrm>
              <a:off x="1819656" y="6003036"/>
              <a:ext cx="525780" cy="31750"/>
            </a:xfrm>
            <a:custGeom>
              <a:avLst/>
              <a:gdLst/>
              <a:ahLst/>
              <a:cxnLst/>
              <a:rect l="l" t="t" r="r" b="b"/>
              <a:pathLst>
                <a:path w="525780" h="31750">
                  <a:moveTo>
                    <a:pt x="518160" y="0"/>
                  </a:moveTo>
                  <a:lnTo>
                    <a:pt x="7366" y="0"/>
                  </a:lnTo>
                  <a:lnTo>
                    <a:pt x="0" y="7111"/>
                  </a:lnTo>
                  <a:lnTo>
                    <a:pt x="0" y="24637"/>
                  </a:lnTo>
                  <a:lnTo>
                    <a:pt x="7366" y="31737"/>
                  </a:lnTo>
                  <a:lnTo>
                    <a:pt x="518160" y="31737"/>
                  </a:lnTo>
                  <a:lnTo>
                    <a:pt x="525526" y="24637"/>
                  </a:lnTo>
                  <a:lnTo>
                    <a:pt x="525526" y="7111"/>
                  </a:lnTo>
                  <a:lnTo>
                    <a:pt x="51816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5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86584" y="5152644"/>
              <a:ext cx="228600" cy="246887"/>
            </a:xfrm>
            <a:prstGeom prst="rect">
              <a:avLst/>
            </a:prstGeom>
          </p:spPr>
        </p:pic>
        <p:sp>
          <p:nvSpPr>
            <p:cNvPr id="10" name="object 52"/>
            <p:cNvSpPr/>
            <p:nvPr/>
          </p:nvSpPr>
          <p:spPr>
            <a:xfrm>
              <a:off x="2441448" y="5454396"/>
              <a:ext cx="123189" cy="388620"/>
            </a:xfrm>
            <a:custGeom>
              <a:avLst/>
              <a:gdLst/>
              <a:ahLst/>
              <a:cxnLst/>
              <a:rect l="l" t="t" r="r" b="b"/>
              <a:pathLst>
                <a:path w="123189" h="388620">
                  <a:moveTo>
                    <a:pt x="33020" y="7239"/>
                  </a:moveTo>
                  <a:lnTo>
                    <a:pt x="25654" y="0"/>
                  </a:lnTo>
                  <a:lnTo>
                    <a:pt x="7366" y="0"/>
                  </a:lnTo>
                  <a:lnTo>
                    <a:pt x="0" y="7239"/>
                  </a:lnTo>
                  <a:lnTo>
                    <a:pt x="0" y="381190"/>
                  </a:lnTo>
                  <a:lnTo>
                    <a:pt x="7366" y="388531"/>
                  </a:lnTo>
                  <a:lnTo>
                    <a:pt x="25654" y="388531"/>
                  </a:lnTo>
                  <a:lnTo>
                    <a:pt x="33020" y="381190"/>
                  </a:lnTo>
                  <a:lnTo>
                    <a:pt x="33020" y="7239"/>
                  </a:lnTo>
                  <a:close/>
                </a:path>
                <a:path w="123189" h="388620">
                  <a:moveTo>
                    <a:pt x="122936" y="7239"/>
                  </a:moveTo>
                  <a:lnTo>
                    <a:pt x="115570" y="0"/>
                  </a:lnTo>
                  <a:lnTo>
                    <a:pt x="97282" y="0"/>
                  </a:lnTo>
                  <a:lnTo>
                    <a:pt x="89916" y="7239"/>
                  </a:lnTo>
                  <a:lnTo>
                    <a:pt x="89916" y="381190"/>
                  </a:lnTo>
                  <a:lnTo>
                    <a:pt x="97282" y="388531"/>
                  </a:lnTo>
                  <a:lnTo>
                    <a:pt x="115570" y="388531"/>
                  </a:lnTo>
                  <a:lnTo>
                    <a:pt x="122936" y="381190"/>
                  </a:lnTo>
                  <a:lnTo>
                    <a:pt x="122936" y="72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5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49524" y="5897880"/>
              <a:ext cx="192024" cy="237743"/>
            </a:xfrm>
            <a:prstGeom prst="rect">
              <a:avLst/>
            </a:prstGeom>
          </p:spPr>
        </p:pic>
        <p:sp>
          <p:nvSpPr>
            <p:cNvPr id="12" name="object 54"/>
            <p:cNvSpPr/>
            <p:nvPr/>
          </p:nvSpPr>
          <p:spPr>
            <a:xfrm>
              <a:off x="2670048" y="6003036"/>
              <a:ext cx="328930" cy="31750"/>
            </a:xfrm>
            <a:custGeom>
              <a:avLst/>
              <a:gdLst/>
              <a:ahLst/>
              <a:cxnLst/>
              <a:rect l="l" t="t" r="r" b="b"/>
              <a:pathLst>
                <a:path w="328930" h="31750">
                  <a:moveTo>
                    <a:pt x="321182" y="0"/>
                  </a:moveTo>
                  <a:lnTo>
                    <a:pt x="7365" y="0"/>
                  </a:lnTo>
                  <a:lnTo>
                    <a:pt x="0" y="7099"/>
                  </a:lnTo>
                  <a:lnTo>
                    <a:pt x="0" y="24637"/>
                  </a:lnTo>
                  <a:lnTo>
                    <a:pt x="7365" y="31737"/>
                  </a:lnTo>
                  <a:lnTo>
                    <a:pt x="321182" y="31737"/>
                  </a:lnTo>
                  <a:lnTo>
                    <a:pt x="328549" y="24637"/>
                  </a:lnTo>
                  <a:lnTo>
                    <a:pt x="328549" y="7099"/>
                  </a:lnTo>
                  <a:lnTo>
                    <a:pt x="32118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5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54096" y="5152644"/>
              <a:ext cx="187451" cy="242315"/>
            </a:xfrm>
            <a:prstGeom prst="rect">
              <a:avLst/>
            </a:prstGeom>
          </p:spPr>
        </p:pic>
        <p:sp>
          <p:nvSpPr>
            <p:cNvPr id="14" name="object 56"/>
            <p:cNvSpPr/>
            <p:nvPr/>
          </p:nvSpPr>
          <p:spPr>
            <a:xfrm>
              <a:off x="3131820" y="5454396"/>
              <a:ext cx="603250" cy="581025"/>
            </a:xfrm>
            <a:custGeom>
              <a:avLst/>
              <a:gdLst/>
              <a:ahLst/>
              <a:cxnLst/>
              <a:rect l="l" t="t" r="r" b="b"/>
              <a:pathLst>
                <a:path w="603250" h="581025">
                  <a:moveTo>
                    <a:pt x="33147" y="7239"/>
                  </a:moveTo>
                  <a:lnTo>
                    <a:pt x="25781" y="0"/>
                  </a:lnTo>
                  <a:lnTo>
                    <a:pt x="7366" y="0"/>
                  </a:lnTo>
                  <a:lnTo>
                    <a:pt x="0" y="7239"/>
                  </a:lnTo>
                  <a:lnTo>
                    <a:pt x="0" y="387858"/>
                  </a:lnTo>
                  <a:lnTo>
                    <a:pt x="7366" y="395147"/>
                  </a:lnTo>
                  <a:lnTo>
                    <a:pt x="25781" y="395147"/>
                  </a:lnTo>
                  <a:lnTo>
                    <a:pt x="33147" y="387858"/>
                  </a:lnTo>
                  <a:lnTo>
                    <a:pt x="33147" y="7239"/>
                  </a:lnTo>
                  <a:close/>
                </a:path>
                <a:path w="603250" h="581025">
                  <a:moveTo>
                    <a:pt x="602869" y="555180"/>
                  </a:moveTo>
                  <a:lnTo>
                    <a:pt x="595503" y="547878"/>
                  </a:lnTo>
                  <a:lnTo>
                    <a:pt x="171958" y="547878"/>
                  </a:lnTo>
                  <a:lnTo>
                    <a:pt x="164592" y="555180"/>
                  </a:lnTo>
                  <a:lnTo>
                    <a:pt x="164592" y="573189"/>
                  </a:lnTo>
                  <a:lnTo>
                    <a:pt x="171958" y="580491"/>
                  </a:lnTo>
                  <a:lnTo>
                    <a:pt x="595503" y="580491"/>
                  </a:lnTo>
                  <a:lnTo>
                    <a:pt x="602869" y="573189"/>
                  </a:lnTo>
                  <a:lnTo>
                    <a:pt x="602869" y="5551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5" name="Объект 14">
            <a:extLst>
              <a:ext uri="{FF2B5EF4-FFF2-40B4-BE49-F238E27FC236}">
                <a16:creationId xmlns:a16="http://schemas.microsoft.com/office/drawing/2014/main" id="{36001E10-CA02-5C16-BD88-3259A1824F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0281656"/>
              </p:ext>
            </p:extLst>
          </p:nvPr>
        </p:nvGraphicFramePr>
        <p:xfrm>
          <a:off x="1676400" y="960059"/>
          <a:ext cx="4811713" cy="311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4812374" imgH="3114879" progId="ChemDraw.Document.6.0">
                  <p:embed/>
                </p:oleObj>
              </mc:Choice>
              <mc:Fallback>
                <p:oleObj name="CS ChemDraw Drawing" r:id="rId6" imgW="4812374" imgH="311487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676400" y="960059"/>
                        <a:ext cx="4811713" cy="3114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B0BCBA61-D752-085C-65E2-DEA33914A9F2}"/>
              </a:ext>
            </a:extLst>
          </p:cNvPr>
          <p:cNvSpPr txBox="1"/>
          <p:nvPr/>
        </p:nvSpPr>
        <p:spPr>
          <a:xfrm>
            <a:off x="1580121" y="20955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Пептидтік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байланыстың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түзілуі</a:t>
            </a:r>
            <a:endParaRPr lang="ru-KZ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8797" y="112217"/>
            <a:ext cx="8566404" cy="465639"/>
          </a:xfrm>
          <a:prstGeom prst="rect">
            <a:avLst/>
          </a:prstGeom>
        </p:spPr>
        <p:txBody>
          <a:bodyPr vert="horz" wrap="square" lIns="0" tIns="156336" rIns="0" bIns="0" rtlCol="0">
            <a:spAutoFit/>
          </a:bodyPr>
          <a:lstStyle/>
          <a:p>
            <a:pPr marL="1042035">
              <a:lnSpc>
                <a:spcPct val="100000"/>
              </a:lnSpc>
              <a:spcBef>
                <a:spcPts val="95"/>
              </a:spcBef>
            </a:pPr>
            <a:r>
              <a:rPr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Аққуыз</a:t>
            </a:r>
            <a:r>
              <a:rPr sz="2000" spc="-6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молекуласындағы</a:t>
            </a:r>
            <a:r>
              <a:rPr sz="2000" spc="-7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байланыстар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27</a:t>
            </a:fld>
            <a:endParaRPr lang="ru-RU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2BB2AB2A-A6F9-2DB8-9FDB-246B35C087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797" y="757052"/>
            <a:ext cx="4041998" cy="3847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tabLst/>
            </a:pPr>
            <a:r>
              <a:rPr kumimoji="0" lang="ru-KZ" altLang="ru-KZ" sz="1200" b="1" i="1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+mn-lt"/>
              </a:rPr>
              <a:t>Пептидтік</a:t>
            </a:r>
            <a:r>
              <a:rPr kumimoji="0" lang="ru-KZ" altLang="ru-KZ" sz="1200" b="1" i="1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</a:rPr>
              <a:t> </a:t>
            </a:r>
            <a:r>
              <a:rPr kumimoji="0" lang="ru-KZ" altLang="ru-KZ" sz="1200" b="1" i="1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+mn-lt"/>
              </a:rPr>
              <a:t>байланыстар</a:t>
            </a:r>
            <a:r>
              <a:rPr kumimoji="0" lang="ru-KZ" altLang="ru-KZ" sz="1200" b="0" i="1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</a:rPr>
              <a:t> </a:t>
            </a:r>
            <a:r>
              <a:rPr kumimoji="0" lang="ru-KZ" altLang="ru-K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– </a:t>
            </a:r>
            <a:r>
              <a:rPr kumimoji="0" lang="ru-KZ" altLang="ru-KZ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Ақуыз</a:t>
            </a:r>
            <a:r>
              <a:rPr kumimoji="0" lang="ru-KZ" altLang="ru-K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kumimoji="0" lang="ru-KZ" altLang="ru-KZ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молекуласындағы</a:t>
            </a:r>
            <a:r>
              <a:rPr kumimoji="0" lang="ru-KZ" altLang="ru-K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kumimoji="0" lang="ru-KZ" altLang="ru-KZ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аминқышқылдары</a:t>
            </a:r>
            <a:r>
              <a:rPr kumimoji="0" lang="ru-KZ" altLang="ru-K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(АҚ) </a:t>
            </a:r>
            <a:r>
              <a:rPr kumimoji="0" lang="ru-KZ" altLang="ru-KZ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бір-бірімен</a:t>
            </a:r>
            <a:r>
              <a:rPr kumimoji="0" lang="ru-KZ" altLang="ru-K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–СО–NH– </a:t>
            </a:r>
            <a:r>
              <a:rPr kumimoji="0" lang="ru-KZ" altLang="ru-KZ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тобы</a:t>
            </a:r>
            <a:r>
              <a:rPr kumimoji="0" lang="ru-KZ" altLang="ru-K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kumimoji="0" lang="ru-KZ" altLang="ru-KZ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арқылы</a:t>
            </a:r>
            <a:r>
              <a:rPr kumimoji="0" lang="ru-KZ" altLang="ru-K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kumimoji="0" lang="ru-KZ" altLang="ru-KZ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байланысады</a:t>
            </a:r>
            <a:r>
              <a:rPr kumimoji="0" lang="ru-KZ" altLang="ru-K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tabLst/>
            </a:pPr>
            <a:r>
              <a:rPr kumimoji="0" lang="ru-KZ" altLang="ru-KZ" sz="1200" b="1" i="1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+mn-lt"/>
              </a:rPr>
              <a:t>Дисульфидтік</a:t>
            </a:r>
            <a:r>
              <a:rPr kumimoji="0" lang="ru-KZ" altLang="ru-KZ" sz="1200" b="1" i="1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</a:rPr>
              <a:t> </a:t>
            </a:r>
            <a:r>
              <a:rPr kumimoji="0" lang="ru-KZ" altLang="ru-KZ" sz="1200" b="1" i="1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+mn-lt"/>
              </a:rPr>
              <a:t>байланыстар</a:t>
            </a:r>
            <a:r>
              <a:rPr kumimoji="0" lang="ru-KZ" altLang="ru-KZ" sz="1200" b="1" i="1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</a:rPr>
              <a:t> </a:t>
            </a:r>
            <a:r>
              <a:rPr kumimoji="0" lang="ru-KZ" altLang="ru-K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– </a:t>
            </a:r>
            <a:r>
              <a:rPr kumimoji="0" lang="ru-KZ" altLang="ru-KZ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ақуыздың</a:t>
            </a:r>
            <a:r>
              <a:rPr kumimoji="0" lang="ru-KZ" altLang="ru-K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kumimoji="0" lang="ru-KZ" altLang="ru-KZ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екі</a:t>
            </a:r>
            <a:r>
              <a:rPr kumimoji="0" lang="ru-KZ" altLang="ru-K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kumimoji="0" lang="ru-KZ" altLang="ru-KZ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полипептидтік</a:t>
            </a:r>
            <a:r>
              <a:rPr kumimoji="0" lang="ru-KZ" altLang="ru-K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kumimoji="0" lang="ru-KZ" altLang="ru-KZ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тізбегін</a:t>
            </a:r>
            <a:r>
              <a:rPr kumimoji="0" lang="ru-KZ" altLang="ru-K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kumimoji="0" lang="ru-KZ" altLang="ru-KZ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немесе</a:t>
            </a:r>
            <a:r>
              <a:rPr kumimoji="0" lang="ru-KZ" altLang="ru-K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kumimoji="0" lang="ru-KZ" altLang="ru-KZ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бір</a:t>
            </a:r>
            <a:r>
              <a:rPr kumimoji="0" lang="ru-KZ" altLang="ru-K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kumimoji="0" lang="ru-KZ" altLang="ru-KZ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тізбектің</a:t>
            </a:r>
            <a:r>
              <a:rPr kumimoji="0" lang="ru-KZ" altLang="ru-K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kumimoji="0" lang="ru-KZ" altLang="ru-KZ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екі</a:t>
            </a:r>
            <a:r>
              <a:rPr kumimoji="0" lang="ru-KZ" altLang="ru-K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kumimoji="0" lang="ru-KZ" altLang="ru-KZ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учаскесін</a:t>
            </a:r>
            <a:r>
              <a:rPr kumimoji="0" lang="ru-KZ" altLang="ru-K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–S–S– </a:t>
            </a:r>
            <a:r>
              <a:rPr kumimoji="0" lang="ru-KZ" altLang="ru-KZ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байланысы</a:t>
            </a:r>
            <a:r>
              <a:rPr kumimoji="0" lang="ru-KZ" altLang="ru-K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kumimoji="0" lang="ru-KZ" altLang="ru-KZ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арқылы</a:t>
            </a:r>
            <a:r>
              <a:rPr kumimoji="0" lang="ru-KZ" altLang="ru-K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kumimoji="0" lang="ru-KZ" altLang="ru-KZ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жалғастырады</a:t>
            </a:r>
            <a:r>
              <a:rPr kumimoji="0" lang="ru-KZ" altLang="ru-K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. </a:t>
            </a:r>
            <a:r>
              <a:rPr kumimoji="0" lang="ru-KZ" altLang="ru-KZ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Бұл</a:t>
            </a:r>
            <a:r>
              <a:rPr kumimoji="0" lang="ru-KZ" altLang="ru-K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kumimoji="0" lang="ru-KZ" altLang="ru-KZ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байланыс</a:t>
            </a:r>
            <a:r>
              <a:rPr kumimoji="0" lang="ru-KZ" altLang="ru-K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цистеин </a:t>
            </a:r>
            <a:r>
              <a:rPr kumimoji="0" lang="ru-KZ" altLang="ru-KZ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аминқышқылдары</a:t>
            </a:r>
            <a:r>
              <a:rPr kumimoji="0" lang="ru-KZ" altLang="ru-K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kumimoji="0" lang="ru-KZ" altLang="ru-KZ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арасында</a:t>
            </a:r>
            <a:r>
              <a:rPr kumimoji="0" lang="ru-KZ" altLang="ru-K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kumimoji="0" lang="ru-KZ" altLang="ru-KZ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түзіледі</a:t>
            </a:r>
            <a:r>
              <a:rPr kumimoji="0" lang="ru-KZ" altLang="ru-K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tabLst/>
            </a:pPr>
            <a:r>
              <a:rPr kumimoji="0" lang="ru-KZ" altLang="ru-KZ" sz="1200" b="1" i="1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+mn-lt"/>
              </a:rPr>
              <a:t>Сутектік</a:t>
            </a:r>
            <a:r>
              <a:rPr kumimoji="0" lang="ru-KZ" altLang="ru-KZ" sz="1200" b="1" i="1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</a:rPr>
              <a:t> </a:t>
            </a:r>
            <a:r>
              <a:rPr kumimoji="0" lang="ru-KZ" altLang="ru-KZ" sz="1200" b="1" i="1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+mn-lt"/>
              </a:rPr>
              <a:t>байланыстар</a:t>
            </a:r>
            <a:r>
              <a:rPr kumimoji="0" lang="ru-KZ" altLang="ru-KZ" sz="1200" b="0" i="1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</a:rPr>
              <a:t> </a:t>
            </a:r>
            <a:r>
              <a:rPr kumimoji="0" lang="ru-KZ" altLang="ru-K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– </a:t>
            </a:r>
            <a:r>
              <a:rPr kumimoji="0" lang="ru-KZ" altLang="ru-KZ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ақуыз</a:t>
            </a:r>
            <a:r>
              <a:rPr kumimoji="0" lang="ru-KZ" altLang="ru-K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kumimoji="0" lang="ru-KZ" altLang="ru-KZ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молегуласындағы</a:t>
            </a:r>
            <a:r>
              <a:rPr kumimoji="0" lang="ru-KZ" altLang="ru-K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kumimoji="0" lang="ru-KZ" altLang="ru-KZ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электр</a:t>
            </a:r>
            <a:r>
              <a:rPr kumimoji="0" lang="ru-KZ" altLang="ru-K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kumimoji="0" lang="ru-KZ" altLang="ru-KZ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теріс</a:t>
            </a:r>
            <a:r>
              <a:rPr kumimoji="0" lang="ru-KZ" altLang="ru-K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O </a:t>
            </a:r>
            <a:r>
              <a:rPr kumimoji="0" lang="ru-KZ" altLang="ru-KZ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және</a:t>
            </a:r>
            <a:r>
              <a:rPr kumimoji="0" lang="ru-KZ" altLang="ru-K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N </a:t>
            </a:r>
            <a:r>
              <a:rPr kumimoji="0" lang="ru-KZ" altLang="ru-KZ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атомдарымен</a:t>
            </a:r>
            <a:r>
              <a:rPr kumimoji="0" lang="ru-KZ" altLang="ru-K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kumimoji="0" lang="ru-KZ" altLang="ru-KZ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байланысқан</a:t>
            </a:r>
            <a:r>
              <a:rPr kumimoji="0" lang="ru-KZ" altLang="ru-K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kumimoji="0" lang="ru-KZ" altLang="ru-KZ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сутек</a:t>
            </a:r>
            <a:r>
              <a:rPr kumimoji="0" lang="ru-KZ" altLang="ru-K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kumimoji="0" lang="ru-KZ" altLang="ru-KZ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атомдарының</a:t>
            </a:r>
            <a:r>
              <a:rPr kumimoji="0" lang="ru-KZ" altLang="ru-K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kumimoji="0" lang="ru-KZ" altLang="ru-KZ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болуына</a:t>
            </a:r>
            <a:r>
              <a:rPr kumimoji="0" lang="ru-KZ" altLang="ru-K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kumimoji="0" lang="ru-KZ" altLang="ru-KZ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байланысты</a:t>
            </a:r>
            <a:r>
              <a:rPr kumimoji="0" lang="ru-KZ" altLang="ru-K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. </a:t>
            </a:r>
            <a:r>
              <a:rPr kumimoji="0" lang="ru-KZ" altLang="ru-KZ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Бұл</a:t>
            </a:r>
            <a:r>
              <a:rPr kumimoji="0" lang="ru-KZ" altLang="ru-K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kumimoji="0" lang="ru-KZ" altLang="ru-KZ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байланыстар</a:t>
            </a:r>
            <a:r>
              <a:rPr kumimoji="0" lang="ru-KZ" altLang="ru-K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–СО– </a:t>
            </a:r>
            <a:r>
              <a:rPr kumimoji="0" lang="ru-KZ" altLang="ru-KZ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және</a:t>
            </a:r>
            <a:r>
              <a:rPr kumimoji="0" lang="ru-KZ" altLang="ru-K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–NH– </a:t>
            </a:r>
            <a:r>
              <a:rPr kumimoji="0" lang="ru-KZ" altLang="ru-KZ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топтары</a:t>
            </a:r>
            <a:r>
              <a:rPr kumimoji="0" lang="ru-KZ" altLang="ru-K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kumimoji="0" lang="ru-KZ" altLang="ru-KZ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арасында</a:t>
            </a:r>
            <a:r>
              <a:rPr kumimoji="0" lang="ru-KZ" altLang="ru-K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kumimoji="0" lang="ru-KZ" altLang="ru-KZ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пайда</a:t>
            </a:r>
            <a:r>
              <a:rPr kumimoji="0" lang="ru-KZ" altLang="ru-K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kumimoji="0" lang="ru-KZ" altLang="ru-KZ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болады</a:t>
            </a:r>
            <a:r>
              <a:rPr kumimoji="0" lang="ru-KZ" altLang="ru-K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tabLst/>
            </a:pPr>
            <a:r>
              <a:rPr kumimoji="0" lang="ru-KZ" altLang="ru-KZ" sz="1200" b="1" i="1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+mn-lt"/>
              </a:rPr>
              <a:t>Иондық</a:t>
            </a:r>
            <a:r>
              <a:rPr kumimoji="0" lang="ru-KZ" altLang="ru-KZ" sz="1200" b="1" i="1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</a:rPr>
              <a:t> </a:t>
            </a:r>
            <a:r>
              <a:rPr kumimoji="0" lang="ru-KZ" altLang="ru-KZ" sz="1200" b="1" i="1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+mn-lt"/>
              </a:rPr>
              <a:t>байланыстар</a:t>
            </a:r>
            <a:r>
              <a:rPr kumimoji="0" lang="ru-KZ" altLang="ru-KZ" sz="1200" b="0" i="1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</a:rPr>
              <a:t> </a:t>
            </a:r>
            <a:r>
              <a:rPr kumimoji="0" lang="ru-KZ" altLang="ru-K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– </a:t>
            </a:r>
            <a:r>
              <a:rPr kumimoji="0" lang="ru-KZ" altLang="ru-KZ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полипептидтік</a:t>
            </a:r>
            <a:r>
              <a:rPr kumimoji="0" lang="ru-KZ" altLang="ru-K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kumimoji="0" lang="ru-KZ" altLang="ru-KZ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тізбектің</a:t>
            </a:r>
            <a:r>
              <a:rPr kumimoji="0" lang="ru-KZ" altLang="ru-K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kumimoji="0" lang="ru-KZ" altLang="ru-KZ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шеткі</a:t>
            </a:r>
            <a:r>
              <a:rPr kumimoji="0" lang="ru-KZ" altLang="ru-K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kumimoji="0" lang="ru-KZ" altLang="ru-KZ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және</a:t>
            </a:r>
            <a:r>
              <a:rPr kumimoji="0" lang="ru-KZ" altLang="ru-K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бос –СООН, –NH </a:t>
            </a:r>
            <a:r>
              <a:rPr kumimoji="0" lang="ru-KZ" altLang="ru-KZ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топтары</a:t>
            </a:r>
            <a:r>
              <a:rPr kumimoji="0" lang="ru-KZ" altLang="ru-K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kumimoji="0" lang="ru-KZ" altLang="ru-KZ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иондалған</a:t>
            </a:r>
            <a:r>
              <a:rPr kumimoji="0" lang="ru-KZ" altLang="ru-K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kumimoji="0" lang="ru-KZ" altLang="ru-KZ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кезде</a:t>
            </a:r>
            <a:r>
              <a:rPr kumimoji="0" lang="ru-KZ" altLang="ru-K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kumimoji="0" lang="ru-KZ" altLang="ru-KZ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түзіледі</a:t>
            </a:r>
            <a:r>
              <a:rPr kumimoji="0" lang="ru-KZ" altLang="ru-K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. </a:t>
            </a:r>
            <a:r>
              <a:rPr kumimoji="0" lang="ru-KZ" altLang="ru-KZ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Олардың</a:t>
            </a:r>
            <a:r>
              <a:rPr kumimoji="0" lang="ru-KZ" altLang="ru-K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kumimoji="0" lang="ru-KZ" altLang="ru-KZ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арасында</a:t>
            </a:r>
            <a:r>
              <a:rPr kumimoji="0" lang="ru-KZ" altLang="ru-K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kumimoji="0" lang="ru-KZ" altLang="ru-KZ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иондық</a:t>
            </a:r>
            <a:r>
              <a:rPr kumimoji="0" lang="ru-KZ" altLang="ru-K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kumimoji="0" lang="ru-KZ" altLang="ru-KZ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әрекеттесу</a:t>
            </a:r>
            <a:r>
              <a:rPr kumimoji="0" lang="ru-KZ" altLang="ru-K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kumimoji="0" lang="ru-KZ" altLang="ru-KZ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нәтижесінде</a:t>
            </a:r>
            <a:r>
              <a:rPr kumimoji="0" lang="ru-KZ" altLang="ru-K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kumimoji="0" lang="ru-KZ" altLang="ru-KZ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байланыс</a:t>
            </a:r>
            <a:r>
              <a:rPr kumimoji="0" lang="ru-KZ" altLang="ru-K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kumimoji="0" lang="ru-KZ" altLang="ru-KZ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пайда</a:t>
            </a:r>
            <a:r>
              <a:rPr kumimoji="0" lang="ru-KZ" altLang="ru-K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kumimoji="0" lang="ru-KZ" altLang="ru-KZ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болады</a:t>
            </a:r>
            <a:r>
              <a:rPr kumimoji="0" lang="ru-KZ" altLang="ru-K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tabLst/>
            </a:pPr>
            <a:r>
              <a:rPr kumimoji="0" lang="ru-KZ" altLang="ru-KZ" sz="1200" b="1" i="1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+mn-lt"/>
              </a:rPr>
              <a:t>Гидрофобтық</a:t>
            </a:r>
            <a:r>
              <a:rPr kumimoji="0" lang="ru-KZ" altLang="ru-KZ" sz="1200" b="1" i="1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</a:rPr>
              <a:t> </a:t>
            </a:r>
            <a:r>
              <a:rPr kumimoji="0" lang="ru-KZ" altLang="ru-KZ" sz="1200" b="1" i="1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+mn-lt"/>
              </a:rPr>
              <a:t>байланыстар</a:t>
            </a:r>
            <a:r>
              <a:rPr kumimoji="0" lang="ru-KZ" altLang="ru-KZ" sz="1200" b="0" i="1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</a:rPr>
              <a:t> </a:t>
            </a:r>
            <a:r>
              <a:rPr kumimoji="0" lang="ru-KZ" altLang="ru-K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– </a:t>
            </a:r>
            <a:r>
              <a:rPr kumimoji="0" lang="ru-KZ" altLang="ru-KZ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аминқышқылдарының</a:t>
            </a:r>
            <a:r>
              <a:rPr kumimoji="0" lang="ru-KZ" altLang="ru-K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kumimoji="0" lang="ru-KZ" altLang="ru-KZ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көмірсутек</a:t>
            </a:r>
            <a:r>
              <a:rPr kumimoji="0" lang="ru-KZ" altLang="ru-K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kumimoji="0" lang="ru-KZ" altLang="ru-KZ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радикалдарының</a:t>
            </a:r>
            <a:r>
              <a:rPr kumimoji="0" lang="ru-KZ" altLang="ru-K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kumimoji="0" lang="ru-KZ" altLang="ru-KZ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арасында</a:t>
            </a:r>
            <a:r>
              <a:rPr kumimoji="0" lang="ru-KZ" altLang="ru-K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kumimoji="0" lang="ru-KZ" altLang="ru-KZ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түзіледі</a:t>
            </a:r>
            <a:r>
              <a:rPr kumimoji="0" lang="ru-KZ" altLang="ru-K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C644B5A-9A46-0250-7723-70E5E3489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9" y="819150"/>
            <a:ext cx="4041998" cy="3273836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8797" y="112217"/>
            <a:ext cx="8566404" cy="470179"/>
          </a:xfrm>
          <a:prstGeom prst="rect">
            <a:avLst/>
          </a:prstGeom>
        </p:spPr>
        <p:txBody>
          <a:bodyPr vert="horz" wrap="square" lIns="0" tIns="160832" rIns="0" bIns="0" rtlCol="0">
            <a:spAutoFit/>
          </a:bodyPr>
          <a:lstStyle/>
          <a:p>
            <a:pPr marL="1242695">
              <a:lnSpc>
                <a:spcPct val="100000"/>
              </a:lnSpc>
              <a:spcBef>
                <a:spcPts val="95"/>
              </a:spcBef>
            </a:pPr>
            <a:r>
              <a:rPr sz="2000" spc="-1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Аққуыздардың</a:t>
            </a:r>
            <a:r>
              <a:rPr sz="2000" spc="-7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реттік</a:t>
            </a:r>
            <a:r>
              <a:rPr sz="2000" spc="-8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құрылымдары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2796539"/>
            <a:ext cx="3910364" cy="159715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00600" y="2796539"/>
            <a:ext cx="3961135" cy="1626108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4818699" y="894214"/>
            <a:ext cx="3924935" cy="115316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700"/>
              </a:spcBef>
            </a:pPr>
            <a:r>
              <a:rPr sz="1600" b="1" dirty="0">
                <a:latin typeface="Calibri" panose="020F0502020204030204" pitchFamily="34" charset="0"/>
                <a:cs typeface="Calibri" panose="020F0502020204030204" pitchFamily="34" charset="0"/>
              </a:rPr>
              <a:t>Екінші</a:t>
            </a:r>
            <a:r>
              <a:rPr sz="1600" b="1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dirty="0">
                <a:latin typeface="Calibri" panose="020F0502020204030204" pitchFamily="34" charset="0"/>
                <a:cs typeface="Calibri" panose="020F0502020204030204" pitchFamily="34" charset="0"/>
              </a:rPr>
              <a:t>реттік</a:t>
            </a:r>
            <a:r>
              <a:rPr sz="1600" b="1" spc="-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құрылымы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5080" algn="just">
              <a:lnSpc>
                <a:spcPct val="100000"/>
              </a:lnSpc>
              <a:spcBef>
                <a:spcPts val="600"/>
              </a:spcBef>
            </a:pP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Полипептидті</a:t>
            </a:r>
            <a:r>
              <a:rPr sz="1600" spc="2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тізбектің</a:t>
            </a:r>
            <a:r>
              <a:rPr sz="1600" spc="2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кеңістіктегі</a:t>
            </a:r>
            <a:r>
              <a:rPr sz="1600" spc="2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10" dirty="0">
                <a:latin typeface="Calibri" panose="020F0502020204030204" pitchFamily="34" charset="0"/>
                <a:cs typeface="Calibri" panose="020F0502020204030204" pitchFamily="34" charset="0"/>
              </a:rPr>
              <a:t>оралма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тәрізді</a:t>
            </a:r>
            <a:r>
              <a:rPr sz="1600"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немесе</a:t>
            </a:r>
            <a:r>
              <a:rPr sz="1600"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бүктелген</a:t>
            </a:r>
            <a:r>
              <a:rPr sz="1600" spc="-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қабат</a:t>
            </a:r>
            <a:r>
              <a:rPr sz="1600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болып</a:t>
            </a:r>
            <a:r>
              <a:rPr sz="1600"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10" dirty="0" err="1">
                <a:latin typeface="Calibri" panose="020F0502020204030204" pitchFamily="34" charset="0"/>
                <a:cs typeface="Calibri" panose="020F0502020204030204" pitchFamily="34" charset="0"/>
              </a:rPr>
              <a:t>келген</a:t>
            </a:r>
            <a:r>
              <a:rPr sz="1600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10" dirty="0" err="1">
                <a:latin typeface="Calibri" panose="020F0502020204030204" pitchFamily="34" charset="0"/>
                <a:cs typeface="Calibri" panose="020F0502020204030204" pitchFamily="34" charset="0"/>
              </a:rPr>
              <a:t>пішіні</a:t>
            </a:r>
            <a:r>
              <a:rPr lang="kk-KZ" sz="1600" spc="-1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28</a:t>
            </a:fld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639D76-F846-98DB-6198-D42845E3A47F}"/>
              </a:ext>
            </a:extLst>
          </p:cNvPr>
          <p:cNvSpPr txBox="1"/>
          <p:nvPr/>
        </p:nvSpPr>
        <p:spPr>
          <a:xfrm>
            <a:off x="533400" y="915064"/>
            <a:ext cx="375796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1600" b="1" dirty="0" err="1">
                <a:latin typeface="+mn-lt"/>
              </a:rPr>
              <a:t>Бірінші</a:t>
            </a:r>
            <a:r>
              <a:rPr lang="ru-RU" sz="1600" b="1" dirty="0">
                <a:latin typeface="+mn-lt"/>
              </a:rPr>
              <a:t> </a:t>
            </a:r>
            <a:r>
              <a:rPr lang="ru-RU" sz="1600" b="1" dirty="0" err="1">
                <a:latin typeface="+mn-lt"/>
              </a:rPr>
              <a:t>реттік</a:t>
            </a:r>
            <a:r>
              <a:rPr lang="ru-RU" sz="1600" b="1" dirty="0">
                <a:latin typeface="+mn-lt"/>
              </a:rPr>
              <a:t> </a:t>
            </a:r>
            <a:r>
              <a:rPr lang="ru-RU" sz="1600" b="1" dirty="0" err="1">
                <a:latin typeface="+mn-lt"/>
              </a:rPr>
              <a:t>құрылымы</a:t>
            </a:r>
            <a:endParaRPr lang="ru-RU" sz="1600" b="1" dirty="0">
              <a:latin typeface="+mn-lt"/>
            </a:endParaRPr>
          </a:p>
          <a:p>
            <a:pPr algn="just">
              <a:spcAft>
                <a:spcPts val="1200"/>
              </a:spcAft>
            </a:pPr>
            <a:r>
              <a:rPr lang="ru-RU" sz="1600" dirty="0" err="1">
                <a:latin typeface="+mn-lt"/>
              </a:rPr>
              <a:t>Полипептидтік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тізбектегі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әртүрлі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аминқышқыл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қалдықтарының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бір-бірімен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кезектесіп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пептидтік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байланысу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реті</a:t>
            </a:r>
            <a:r>
              <a:rPr lang="ru-RU" sz="1600" dirty="0">
                <a:latin typeface="+mn-lt"/>
              </a:rPr>
              <a:t>.</a:t>
            </a:r>
            <a:endParaRPr lang="ru-KZ" sz="1600" dirty="0">
              <a:latin typeface="+mn-l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38800" y="2900627"/>
            <a:ext cx="2209800" cy="1676751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29</a:t>
            </a:fld>
            <a:endParaRPr lang="ru-RU"/>
          </a:p>
        </p:txBody>
      </p:sp>
      <p:sp>
        <p:nvSpPr>
          <p:cNvPr id="11" name="object 2"/>
          <p:cNvSpPr txBox="1">
            <a:spLocks noGrp="1"/>
          </p:cNvSpPr>
          <p:nvPr>
            <p:ph type="title"/>
          </p:nvPr>
        </p:nvSpPr>
        <p:spPr>
          <a:xfrm>
            <a:off x="288797" y="112217"/>
            <a:ext cx="8566404" cy="470179"/>
          </a:xfrm>
          <a:prstGeom prst="rect">
            <a:avLst/>
          </a:prstGeom>
        </p:spPr>
        <p:txBody>
          <a:bodyPr vert="horz" wrap="square" lIns="0" tIns="160832" rIns="0" bIns="0" rtlCol="0">
            <a:spAutoFit/>
          </a:bodyPr>
          <a:lstStyle/>
          <a:p>
            <a:pPr marL="1242695">
              <a:lnSpc>
                <a:spcPct val="100000"/>
              </a:lnSpc>
              <a:spcBef>
                <a:spcPts val="95"/>
              </a:spcBef>
            </a:pPr>
            <a:r>
              <a:rPr sz="2000" spc="-1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Аққуыздардың</a:t>
            </a:r>
            <a:r>
              <a:rPr sz="2000" spc="-7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реттік</a:t>
            </a:r>
            <a:r>
              <a:rPr sz="2000" spc="-8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құрылымдары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38B514-B98E-567D-8909-D811B84382F0}"/>
              </a:ext>
            </a:extLst>
          </p:cNvPr>
          <p:cNvSpPr txBox="1"/>
          <p:nvPr/>
        </p:nvSpPr>
        <p:spPr>
          <a:xfrm>
            <a:off x="533399" y="905498"/>
            <a:ext cx="40386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400" b="1" dirty="0" err="1">
                <a:latin typeface="+mn-lt"/>
              </a:rPr>
              <a:t>Үшінші</a:t>
            </a:r>
            <a:r>
              <a:rPr lang="ru-RU" sz="1400" b="1" dirty="0">
                <a:latin typeface="+mn-lt"/>
              </a:rPr>
              <a:t> </a:t>
            </a:r>
            <a:r>
              <a:rPr lang="ru-RU" sz="1400" b="1" dirty="0" err="1">
                <a:latin typeface="+mn-lt"/>
              </a:rPr>
              <a:t>реттік</a:t>
            </a:r>
            <a:r>
              <a:rPr lang="ru-RU" sz="1400" b="1" dirty="0">
                <a:latin typeface="+mn-lt"/>
              </a:rPr>
              <a:t> </a:t>
            </a:r>
            <a:r>
              <a:rPr lang="ru-RU" sz="1400" b="1" dirty="0" err="1">
                <a:latin typeface="+mn-lt"/>
              </a:rPr>
              <a:t>құрылымы</a:t>
            </a:r>
            <a:endParaRPr lang="ru-RU" sz="1400" b="1" dirty="0">
              <a:latin typeface="+mn-lt"/>
            </a:endParaRPr>
          </a:p>
          <a:p>
            <a:pPr algn="just"/>
            <a:endParaRPr lang="ru-RU" sz="1400" dirty="0">
              <a:latin typeface="+mn-lt"/>
            </a:endParaRPr>
          </a:p>
          <a:p>
            <a:pPr algn="just"/>
            <a:r>
              <a:rPr lang="ru-RU" sz="1400" dirty="0">
                <a:latin typeface="+mn-lt"/>
              </a:rPr>
              <a:t>Амин </a:t>
            </a:r>
            <a:r>
              <a:rPr lang="ru-RU" sz="1400" dirty="0" err="1">
                <a:latin typeface="+mn-lt"/>
              </a:rPr>
              <a:t>қышқылдарының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бүйірлік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радикалдарының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молекулаішілік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әрекеттесуіне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байланысты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полипептидтік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тізбектің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үш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өлшемді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қатпарлануы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жүреді</a:t>
            </a:r>
            <a:r>
              <a:rPr lang="ru-RU" sz="1400" dirty="0">
                <a:latin typeface="+mn-lt"/>
              </a:rPr>
              <a:t>. </a:t>
            </a:r>
            <a:r>
              <a:rPr lang="ru-RU" sz="1400" dirty="0" err="1">
                <a:latin typeface="+mn-lt"/>
              </a:rPr>
              <a:t>Бұл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құрылымға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сутектік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және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дисульфидті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байланыстар</a:t>
            </a:r>
            <a:r>
              <a:rPr lang="ru-RU" sz="1400" dirty="0">
                <a:latin typeface="+mn-lt"/>
              </a:rPr>
              <a:t>, </a:t>
            </a:r>
            <a:r>
              <a:rPr lang="ru-RU" sz="1400" dirty="0" err="1">
                <a:latin typeface="+mn-lt"/>
              </a:rPr>
              <a:t>иондық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және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гидрофобты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әрекеттесулер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қатысад</a:t>
            </a:r>
            <a:endParaRPr lang="ru-KZ" sz="1400" dirty="0"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0B0D72-FB88-DBED-C7DC-7503DF149BE2}"/>
              </a:ext>
            </a:extLst>
          </p:cNvPr>
          <p:cNvSpPr txBox="1"/>
          <p:nvPr/>
        </p:nvSpPr>
        <p:spPr>
          <a:xfrm>
            <a:off x="4876800" y="899949"/>
            <a:ext cx="373380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400" b="1" dirty="0" err="1">
                <a:latin typeface="+mn-lt"/>
              </a:rPr>
              <a:t>Төртінші</a:t>
            </a:r>
            <a:r>
              <a:rPr lang="ru-RU" sz="1400" b="1" dirty="0">
                <a:latin typeface="+mn-lt"/>
              </a:rPr>
              <a:t> </a:t>
            </a:r>
            <a:r>
              <a:rPr lang="ru-RU" sz="1400" b="1" dirty="0" err="1">
                <a:latin typeface="+mn-lt"/>
              </a:rPr>
              <a:t>реттік</a:t>
            </a:r>
            <a:r>
              <a:rPr lang="ru-RU" sz="1400" b="1" dirty="0">
                <a:latin typeface="+mn-lt"/>
              </a:rPr>
              <a:t> </a:t>
            </a:r>
            <a:r>
              <a:rPr lang="ru-RU" sz="1400" b="1" dirty="0" err="1">
                <a:latin typeface="+mn-lt"/>
              </a:rPr>
              <a:t>құрылымы</a:t>
            </a:r>
            <a:br>
              <a:rPr lang="ru-RU" sz="1400" dirty="0">
                <a:latin typeface="+mn-lt"/>
              </a:rPr>
            </a:br>
            <a:endParaRPr lang="ru-RU" sz="1400" dirty="0">
              <a:latin typeface="+mn-lt"/>
            </a:endParaRPr>
          </a:p>
          <a:p>
            <a:pPr algn="just"/>
            <a:r>
              <a:rPr lang="ru-RU" sz="1400" dirty="0" err="1">
                <a:latin typeface="+mn-lt"/>
              </a:rPr>
              <a:t>Кейбір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нәруыздардың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ерекше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құрылымы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болады</a:t>
            </a:r>
            <a:r>
              <a:rPr lang="ru-RU" sz="1400" dirty="0">
                <a:latin typeface="+mn-lt"/>
              </a:rPr>
              <a:t>. </a:t>
            </a:r>
            <a:r>
              <a:rPr lang="ru-RU" sz="1400" dirty="0" err="1">
                <a:latin typeface="+mn-lt"/>
              </a:rPr>
              <a:t>Олар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бір-бірімен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байланысқан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бірнеше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пептидтерден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тұрады</a:t>
            </a:r>
            <a:r>
              <a:rPr lang="ru-RU" sz="1400" dirty="0">
                <a:latin typeface="+mn-lt"/>
              </a:rPr>
              <a:t>. </a:t>
            </a:r>
            <a:r>
              <a:rPr lang="ru-RU" sz="1400" dirty="0" err="1">
                <a:latin typeface="+mn-lt"/>
              </a:rPr>
              <a:t>Құрылысы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жағынан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жақын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бірнеше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нәруыздың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үшінші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реттік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құрылымының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шумақ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түзіп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орналасуы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тән</a:t>
            </a:r>
            <a:r>
              <a:rPr lang="ru-RU" sz="1400" dirty="0">
                <a:latin typeface="+mn-lt"/>
              </a:rPr>
              <a:t>.</a:t>
            </a:r>
            <a:endParaRPr lang="ru-KZ" sz="1400" dirty="0">
              <a:latin typeface="+mn-lt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59825E5-7AC6-EE3E-5FAB-7E48AEA956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000" y="2736632"/>
            <a:ext cx="1905000" cy="184354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8797" y="112217"/>
            <a:ext cx="6946647" cy="513601"/>
          </a:xfrm>
          <a:prstGeom prst="rect">
            <a:avLst/>
          </a:prstGeom>
        </p:spPr>
        <p:txBody>
          <a:bodyPr vert="horz" wrap="square" lIns="0" tIns="234314" rIns="0" bIns="0" rtlCol="0">
            <a:spAutoFit/>
          </a:bodyPr>
          <a:lstStyle/>
          <a:p>
            <a:pPr marL="1031240" algn="ctr">
              <a:lnSpc>
                <a:spcPct val="100000"/>
              </a:lnSpc>
              <a:spcBef>
                <a:spcPts val="100"/>
              </a:spcBef>
            </a:pPr>
            <a:r>
              <a:rPr sz="18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Аминқышқылдардың</a:t>
            </a:r>
            <a:r>
              <a:rPr lang="kk-K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sz="1800" spc="-19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жіктелуі</a:t>
            </a:r>
            <a:endParaRPr sz="1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9579" y="1066291"/>
            <a:ext cx="152654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0800" marR="5080" indent="-381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Алмастырылатын аминқышқылдар</a:t>
            </a:r>
            <a:endParaRPr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92144" y="1066291"/>
            <a:ext cx="174942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1925" marR="5080" indent="-14986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Алмастырылмайтын аминқышқылдар</a:t>
            </a:r>
            <a:endParaRPr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76973" y="1051051"/>
            <a:ext cx="1486535" cy="666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905" algn="ctr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Calibri" panose="020F0502020204030204" pitchFamily="34" charset="0"/>
                <a:cs typeface="Calibri" panose="020F0502020204030204" pitchFamily="34" charset="0"/>
              </a:rPr>
              <a:t>Шартты</a:t>
            </a:r>
            <a:r>
              <a:rPr sz="1400" b="1"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түрде алмастырылатын аминқышқылдар</a:t>
            </a:r>
            <a:endParaRPr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50767" y="1827402"/>
            <a:ext cx="735965" cy="65979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spc="-20" dirty="0">
                <a:latin typeface="Calibri" panose="020F0502020204030204" pitchFamily="34" charset="0"/>
                <a:cs typeface="Calibri" panose="020F0502020204030204" pitchFamily="34" charset="0"/>
              </a:rPr>
              <a:t>Адам </a:t>
            </a:r>
            <a:r>
              <a:rPr sz="1400" spc="-10" dirty="0">
                <a:latin typeface="Calibri" panose="020F0502020204030204" pitchFamily="34" charset="0"/>
                <a:cs typeface="Calibri" panose="020F0502020204030204" pitchFamily="34" charset="0"/>
              </a:rPr>
              <a:t>алмайды,</a:t>
            </a:r>
            <a:endParaRPr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28008" y="1827402"/>
            <a:ext cx="72707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Calibri" panose="020F0502020204030204" pitchFamily="34" charset="0"/>
                <a:cs typeface="Calibri" panose="020F0502020204030204" pitchFamily="34" charset="0"/>
              </a:rPr>
              <a:t>ағзасы</a:t>
            </a:r>
            <a:endParaRPr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18770">
              <a:lnSpc>
                <a:spcPct val="100000"/>
              </a:lnSpc>
            </a:pPr>
            <a:r>
              <a:rPr sz="1400" spc="-10" dirty="0">
                <a:latin typeface="Calibri" panose="020F0502020204030204" pitchFamily="34" charset="0"/>
                <a:cs typeface="Calibri" panose="020F0502020204030204" pitchFamily="34" charset="0"/>
              </a:rPr>
              <a:t>бірақ</a:t>
            </a:r>
            <a:endParaRPr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95417" y="1827402"/>
            <a:ext cx="788035" cy="87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18440" marR="5080" indent="-20574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Calibri" panose="020F0502020204030204" pitchFamily="34" charset="0"/>
                <a:cs typeface="Calibri" panose="020F0502020204030204" pitchFamily="34" charset="0"/>
              </a:rPr>
              <a:t>синтездей оларды</a:t>
            </a:r>
            <a:endParaRPr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50767" y="2254123"/>
            <a:ext cx="155765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тағамнан</a:t>
            </a:r>
            <a:r>
              <a:rPr sz="1400" spc="-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ала</a:t>
            </a:r>
            <a:r>
              <a:rPr sz="1400" spc="-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-10" dirty="0">
                <a:latin typeface="Calibri" panose="020F0502020204030204" pitchFamily="34" charset="0"/>
                <a:cs typeface="Calibri" panose="020F0502020204030204" pitchFamily="34" charset="0"/>
              </a:rPr>
              <a:t>алады.</a:t>
            </a:r>
            <a:endParaRPr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50767" y="2681097"/>
            <a:ext cx="72136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Calibri" panose="020F0502020204030204" pitchFamily="34" charset="0"/>
                <a:cs typeface="Calibri" panose="020F0502020204030204" pitchFamily="34" charset="0"/>
              </a:rPr>
              <a:t>Мысалы:</a:t>
            </a:r>
            <a:endParaRPr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350767" y="2894457"/>
            <a:ext cx="1345565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</a:tabLst>
            </a:pPr>
            <a:r>
              <a:rPr sz="1400" spc="-10" dirty="0">
                <a:latin typeface="Calibri" panose="020F0502020204030204" pitchFamily="34" charset="0"/>
                <a:cs typeface="Calibri" panose="020F0502020204030204" pitchFamily="34" charset="0"/>
              </a:rPr>
              <a:t>Фенилаланин</a:t>
            </a:r>
            <a:endParaRPr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99085" indent="-28638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99085" algn="l"/>
              </a:tabLst>
            </a:pPr>
            <a:r>
              <a:rPr sz="1400" spc="-10" dirty="0">
                <a:latin typeface="Calibri" panose="020F0502020204030204" pitchFamily="34" charset="0"/>
                <a:cs typeface="Calibri" panose="020F0502020204030204" pitchFamily="34" charset="0"/>
              </a:rPr>
              <a:t>Лейцин</a:t>
            </a:r>
            <a:endParaRPr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99085" indent="-286385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sz="1400" spc="-10" dirty="0">
                <a:latin typeface="Calibri" panose="020F0502020204030204" pitchFamily="34" charset="0"/>
                <a:cs typeface="Calibri" panose="020F0502020204030204" pitchFamily="34" charset="0"/>
              </a:rPr>
              <a:t>Изолейцин</a:t>
            </a:r>
            <a:endParaRPr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99085" indent="-286385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sz="1400" spc="-10" dirty="0">
                <a:latin typeface="Calibri" panose="020F0502020204030204" pitchFamily="34" charset="0"/>
                <a:cs typeface="Calibri" panose="020F0502020204030204" pitchFamily="34" charset="0"/>
              </a:rPr>
              <a:t>Лизин</a:t>
            </a:r>
            <a:endParaRPr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96951" y="1827402"/>
            <a:ext cx="1289685" cy="65979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666115" algn="l"/>
              </a:tabLst>
            </a:pPr>
            <a:r>
              <a:rPr sz="1400" spc="-20" dirty="0">
                <a:latin typeface="Calibri" panose="020F0502020204030204" pitchFamily="34" charset="0"/>
                <a:cs typeface="Calibri" panose="020F0502020204030204" pitchFamily="34" charset="0"/>
              </a:rPr>
              <a:t>Адам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sz="1400" spc="-10" dirty="0">
                <a:latin typeface="Calibri" panose="020F0502020204030204" pitchFamily="34" charset="0"/>
                <a:cs typeface="Calibri" panose="020F0502020204030204" pitchFamily="34" charset="0"/>
              </a:rPr>
              <a:t>ағзасы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синтездей</a:t>
            </a:r>
            <a:r>
              <a:rPr sz="14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-10" dirty="0">
                <a:latin typeface="Calibri" panose="020F0502020204030204" pitchFamily="34" charset="0"/>
                <a:cs typeface="Calibri" panose="020F0502020204030204" pitchFamily="34" charset="0"/>
              </a:rPr>
              <a:t>алады</a:t>
            </a:r>
            <a:endParaRPr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794510" y="1827402"/>
            <a:ext cx="1036319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13384" algn="l"/>
              </a:tabLst>
            </a:pPr>
            <a:r>
              <a:rPr sz="1400" spc="-25" dirty="0">
                <a:latin typeface="Calibri" panose="020F0502020204030204" pitchFamily="34" charset="0"/>
                <a:cs typeface="Calibri" panose="020F0502020204030204" pitchFamily="34" charset="0"/>
              </a:rPr>
              <a:t>өз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sz="1400" spc="-10" dirty="0">
                <a:latin typeface="Calibri" panose="020F0502020204030204" pitchFamily="34" charset="0"/>
                <a:cs typeface="Calibri" panose="020F0502020204030204" pitchFamily="34" charset="0"/>
              </a:rPr>
              <a:t>бетінше</a:t>
            </a:r>
            <a:endParaRPr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96951" y="2467178"/>
            <a:ext cx="72136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Calibri" panose="020F0502020204030204" pitchFamily="34" charset="0"/>
                <a:cs typeface="Calibri" panose="020F0502020204030204" pitchFamily="34" charset="0"/>
              </a:rPr>
              <a:t>Мысалы:</a:t>
            </a:r>
            <a:endParaRPr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96951" y="2681097"/>
            <a:ext cx="1929764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</a:tabLst>
            </a:pPr>
            <a:r>
              <a:rPr sz="1400" spc="-10" dirty="0">
                <a:latin typeface="Calibri" panose="020F0502020204030204" pitchFamily="34" charset="0"/>
                <a:cs typeface="Calibri" panose="020F0502020204030204" pitchFamily="34" charset="0"/>
              </a:rPr>
              <a:t>Аланин</a:t>
            </a:r>
            <a:endParaRPr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99085" indent="-28638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99085" algn="l"/>
              </a:tabLst>
            </a:pPr>
            <a:r>
              <a:rPr sz="1400" spc="-10" dirty="0">
                <a:latin typeface="Calibri" panose="020F0502020204030204" pitchFamily="34" charset="0"/>
                <a:cs typeface="Calibri" panose="020F0502020204030204" pitchFamily="34" charset="0"/>
              </a:rPr>
              <a:t>Аспарагин</a:t>
            </a:r>
            <a:endParaRPr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99085" indent="-286385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Аспарагин</a:t>
            </a:r>
            <a:r>
              <a:rPr sz="1400"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-10" dirty="0">
                <a:latin typeface="Calibri" panose="020F0502020204030204" pitchFamily="34" charset="0"/>
                <a:cs typeface="Calibri" panose="020F0502020204030204" pitchFamily="34" charset="0"/>
              </a:rPr>
              <a:t>қышқылы</a:t>
            </a:r>
            <a:endParaRPr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99085" indent="-286385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Глутамин</a:t>
            </a:r>
            <a:r>
              <a:rPr sz="1400" spc="-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-10" dirty="0">
                <a:latin typeface="Calibri" panose="020F0502020204030204" pitchFamily="34" charset="0"/>
                <a:cs typeface="Calibri" panose="020F0502020204030204" pitchFamily="34" charset="0"/>
              </a:rPr>
              <a:t>қышқылы</a:t>
            </a:r>
            <a:endParaRPr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304534" y="1838706"/>
            <a:ext cx="243332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72465" algn="l"/>
                <a:tab pos="1422400" algn="l"/>
                <a:tab pos="2190750" algn="l"/>
              </a:tabLst>
            </a:pPr>
            <a:r>
              <a:rPr sz="1400" spc="-20" dirty="0">
                <a:latin typeface="Calibri" panose="020F0502020204030204" pitchFamily="34" charset="0"/>
                <a:cs typeface="Calibri" panose="020F0502020204030204" pitchFamily="34" charset="0"/>
              </a:rPr>
              <a:t>Адам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sz="1400" spc="-10" dirty="0">
                <a:latin typeface="Calibri" panose="020F0502020204030204" pitchFamily="34" charset="0"/>
                <a:cs typeface="Calibri" panose="020F0502020204030204" pitchFamily="34" charset="0"/>
              </a:rPr>
              <a:t>ағзасы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sz="1400" spc="-10" dirty="0">
                <a:latin typeface="Calibri" panose="020F0502020204030204" pitchFamily="34" charset="0"/>
                <a:cs typeface="Calibri" panose="020F0502020204030204" pitchFamily="34" charset="0"/>
              </a:rPr>
              <a:t>белгілі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sz="1400" spc="-25" dirty="0">
                <a:latin typeface="Calibri" panose="020F0502020204030204" pitchFamily="34" charset="0"/>
                <a:cs typeface="Calibri" panose="020F0502020204030204" pitchFamily="34" charset="0"/>
              </a:rPr>
              <a:t>бір</a:t>
            </a:r>
            <a:endParaRPr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304534" y="2265680"/>
            <a:ext cx="176403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70255" algn="l"/>
                <a:tab pos="1521460" algn="l"/>
              </a:tabLst>
            </a:pPr>
            <a:r>
              <a:rPr sz="1400" spc="-10" dirty="0">
                <a:latin typeface="Calibri" panose="020F0502020204030204" pitchFamily="34" charset="0"/>
                <a:cs typeface="Calibri" panose="020F0502020204030204" pitchFamily="34" charset="0"/>
              </a:rPr>
              <a:t>немесе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sz="1400" spc="-10" dirty="0">
                <a:latin typeface="Calibri" panose="020F0502020204030204" pitchFamily="34" charset="0"/>
                <a:cs typeface="Calibri" panose="020F0502020204030204" pitchFamily="34" charset="0"/>
              </a:rPr>
              <a:t>белгілі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sz="1400" spc="-25" dirty="0">
                <a:latin typeface="Calibri" panose="020F0502020204030204" pitchFamily="34" charset="0"/>
                <a:cs typeface="Calibri" panose="020F0502020204030204" pitchFamily="34" charset="0"/>
              </a:rPr>
              <a:t>бір</a:t>
            </a:r>
            <a:endParaRPr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304534" y="2052320"/>
            <a:ext cx="243395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350" algn="r">
              <a:lnSpc>
                <a:spcPct val="100000"/>
              </a:lnSpc>
              <a:spcBef>
                <a:spcPts val="100"/>
              </a:spcBef>
              <a:tabLst>
                <a:tab pos="1191895" algn="l"/>
                <a:tab pos="1862455" algn="l"/>
              </a:tabLst>
            </a:pPr>
            <a:r>
              <a:rPr sz="1400" spc="-10" dirty="0">
                <a:latin typeface="Calibri" panose="020F0502020204030204" pitchFamily="34" charset="0"/>
                <a:cs typeface="Calibri" panose="020F0502020204030204" pitchFamily="34" charset="0"/>
              </a:rPr>
              <a:t>жағдайларда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sz="1400" spc="-10" dirty="0">
                <a:latin typeface="Calibri" panose="020F0502020204030204" pitchFamily="34" charset="0"/>
                <a:cs typeface="Calibri" panose="020F0502020204030204" pitchFamily="34" charset="0"/>
              </a:rPr>
              <a:t>(ауру,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sz="1400" spc="-10" dirty="0">
                <a:latin typeface="Calibri" panose="020F0502020204030204" pitchFamily="34" charset="0"/>
                <a:cs typeface="Calibri" panose="020F0502020204030204" pitchFamily="34" charset="0"/>
              </a:rPr>
              <a:t>стресс)</a:t>
            </a:r>
            <a:endParaRPr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sz="1400" spc="-10" dirty="0">
                <a:latin typeface="Calibri" panose="020F0502020204030204" pitchFamily="34" charset="0"/>
                <a:cs typeface="Calibri" panose="020F0502020204030204" pitchFamily="34" charset="0"/>
              </a:rPr>
              <a:t>жаста</a:t>
            </a:r>
            <a:endParaRPr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304534" y="2479040"/>
            <a:ext cx="93091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Calibri" panose="020F0502020204030204" pitchFamily="34" charset="0"/>
                <a:cs typeface="Calibri" panose="020F0502020204030204" pitchFamily="34" charset="0"/>
              </a:rPr>
              <a:t>синтездейді</a:t>
            </a:r>
            <a:endParaRPr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304534" y="2905760"/>
            <a:ext cx="72199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Calibri" panose="020F0502020204030204" pitchFamily="34" charset="0"/>
                <a:cs typeface="Calibri" panose="020F0502020204030204" pitchFamily="34" charset="0"/>
              </a:rPr>
              <a:t>Мысалы:</a:t>
            </a:r>
            <a:endParaRPr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304534" y="3118815"/>
            <a:ext cx="1051560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299085" algn="l"/>
              </a:tabLst>
            </a:pPr>
            <a:r>
              <a:rPr sz="1400" spc="-10" dirty="0">
                <a:latin typeface="Calibri" panose="020F0502020204030204" pitchFamily="34" charset="0"/>
                <a:cs typeface="Calibri" panose="020F0502020204030204" pitchFamily="34" charset="0"/>
              </a:rPr>
              <a:t>Аргинин</a:t>
            </a:r>
            <a:endParaRPr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99085" indent="-286385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sz="1400" spc="-10" dirty="0">
                <a:latin typeface="Calibri" panose="020F0502020204030204" pitchFamily="34" charset="0"/>
                <a:cs typeface="Calibri" panose="020F0502020204030204" pitchFamily="34" charset="0"/>
              </a:rPr>
              <a:t>Глутамин</a:t>
            </a:r>
            <a:endParaRPr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99085" indent="-286385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sz="1400" spc="-10" dirty="0">
                <a:latin typeface="Calibri" panose="020F0502020204030204" pitchFamily="34" charset="0"/>
                <a:cs typeface="Calibri" panose="020F0502020204030204" pitchFamily="34" charset="0"/>
              </a:rPr>
              <a:t>Тирозин</a:t>
            </a:r>
            <a:endParaRPr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99085" indent="-286385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sz="1400" spc="-10" dirty="0">
                <a:latin typeface="Calibri" panose="020F0502020204030204" pitchFamily="34" charset="0"/>
                <a:cs typeface="Calibri" panose="020F0502020204030204" pitchFamily="34" charset="0"/>
              </a:rPr>
              <a:t>Серин</a:t>
            </a:r>
            <a:endParaRPr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5800" y="289241"/>
            <a:ext cx="5715667" cy="4565017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742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3299" y="2044622"/>
            <a:ext cx="5224145" cy="28443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1325" indent="-428625">
              <a:lnSpc>
                <a:spcPct val="100000"/>
              </a:lnSpc>
              <a:spcBef>
                <a:spcPts val="100"/>
              </a:spcBef>
              <a:buFont typeface="MS PGothic"/>
              <a:buChar char="❖"/>
              <a:tabLst>
                <a:tab pos="440690" algn="l"/>
                <a:tab pos="441325" algn="l"/>
              </a:tabLst>
            </a:pPr>
            <a:r>
              <a:rPr sz="1600" b="1" spc="-5" dirty="0">
                <a:solidFill>
                  <a:srgbClr val="1B45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Функционалды</a:t>
            </a:r>
            <a:r>
              <a:rPr sz="1600" b="1" spc="-20" dirty="0">
                <a:solidFill>
                  <a:srgbClr val="1B45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spc="-10" dirty="0">
                <a:solidFill>
                  <a:srgbClr val="1B45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тобының</a:t>
            </a:r>
            <a:r>
              <a:rPr sz="1600" b="1" spc="-20" dirty="0">
                <a:solidFill>
                  <a:srgbClr val="1B45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spc="-5" dirty="0">
                <a:solidFill>
                  <a:srgbClr val="1B45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санына</a:t>
            </a:r>
            <a:r>
              <a:rPr sz="1600" b="1" spc="-20" dirty="0">
                <a:solidFill>
                  <a:srgbClr val="1B45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spc="-5" dirty="0">
                <a:solidFill>
                  <a:srgbClr val="1B45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байланысты: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41325" indent="-351790">
              <a:lnSpc>
                <a:spcPct val="100000"/>
              </a:lnSpc>
              <a:buChar char="●"/>
              <a:tabLst>
                <a:tab pos="440690" algn="l"/>
                <a:tab pos="441325" algn="l"/>
              </a:tabLst>
            </a:pPr>
            <a:r>
              <a:rPr sz="1600" spc="-20" dirty="0">
                <a:solidFill>
                  <a:srgbClr val="373737"/>
                </a:solidFill>
                <a:latin typeface="Microsoft Sans Serif"/>
                <a:cs typeface="Microsoft Sans Serif"/>
              </a:rPr>
              <a:t>моноаминмонокарбонды</a:t>
            </a:r>
            <a:r>
              <a:rPr sz="1600" spc="25" dirty="0">
                <a:solidFill>
                  <a:srgbClr val="373737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373737"/>
                </a:solidFill>
                <a:latin typeface="Microsoft Sans Serif"/>
                <a:cs typeface="Microsoft Sans Serif"/>
              </a:rPr>
              <a:t>(МАМК)</a:t>
            </a:r>
            <a:r>
              <a:rPr sz="1600" spc="25" dirty="0">
                <a:solidFill>
                  <a:srgbClr val="373737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73737"/>
                </a:solidFill>
                <a:latin typeface="Microsoft Sans Serif"/>
                <a:cs typeface="Microsoft Sans Serif"/>
              </a:rPr>
              <a:t>-</a:t>
            </a:r>
            <a:r>
              <a:rPr sz="1600" spc="25" dirty="0">
                <a:solidFill>
                  <a:srgbClr val="373737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373737"/>
                </a:solidFill>
                <a:latin typeface="Microsoft Sans Serif"/>
                <a:cs typeface="Microsoft Sans Serif"/>
              </a:rPr>
              <a:t>бейтарап</a:t>
            </a:r>
            <a:r>
              <a:rPr sz="1600" spc="30" dirty="0">
                <a:solidFill>
                  <a:srgbClr val="373737"/>
                </a:solidFill>
                <a:latin typeface="Microsoft Sans Serif"/>
                <a:cs typeface="Microsoft Sans Serif"/>
              </a:rPr>
              <a:t> </a:t>
            </a:r>
            <a:r>
              <a:rPr sz="1600" spc="-110" dirty="0">
                <a:solidFill>
                  <a:srgbClr val="373737"/>
                </a:solidFill>
                <a:latin typeface="Microsoft Sans Serif"/>
                <a:cs typeface="Microsoft Sans Serif"/>
              </a:rPr>
              <a:t>АҚ</a:t>
            </a:r>
            <a:endParaRPr sz="1600" dirty="0">
              <a:latin typeface="Microsoft Sans Serif"/>
              <a:cs typeface="Microsoft Sans Serif"/>
            </a:endParaRPr>
          </a:p>
          <a:p>
            <a:pPr marL="441325" indent="-351790">
              <a:lnSpc>
                <a:spcPct val="100000"/>
              </a:lnSpc>
              <a:spcBef>
                <a:spcPts val="30"/>
              </a:spcBef>
              <a:buChar char="●"/>
              <a:tabLst>
                <a:tab pos="440690" algn="l"/>
                <a:tab pos="441325" algn="l"/>
              </a:tabLst>
            </a:pPr>
            <a:r>
              <a:rPr sz="1600" spc="-15" dirty="0">
                <a:solidFill>
                  <a:srgbClr val="373737"/>
                </a:solidFill>
                <a:latin typeface="Microsoft Sans Serif"/>
                <a:cs typeface="Microsoft Sans Serif"/>
              </a:rPr>
              <a:t>моноаминодикарбонды</a:t>
            </a:r>
            <a:r>
              <a:rPr sz="1600" spc="-5" dirty="0">
                <a:solidFill>
                  <a:srgbClr val="373737"/>
                </a:solidFill>
                <a:latin typeface="Microsoft Sans Serif"/>
                <a:cs typeface="Microsoft Sans Serif"/>
              </a:rPr>
              <a:t> </a:t>
            </a:r>
            <a:r>
              <a:rPr sz="1600" spc="-45" dirty="0">
                <a:solidFill>
                  <a:srgbClr val="373737"/>
                </a:solidFill>
                <a:latin typeface="Microsoft Sans Serif"/>
                <a:cs typeface="Microsoft Sans Serif"/>
              </a:rPr>
              <a:t>(МАДК)</a:t>
            </a:r>
            <a:r>
              <a:rPr sz="1600" dirty="0">
                <a:solidFill>
                  <a:srgbClr val="373737"/>
                </a:solidFill>
                <a:latin typeface="Microsoft Sans Serif"/>
                <a:cs typeface="Microsoft Sans Serif"/>
              </a:rPr>
              <a:t> -</a:t>
            </a:r>
            <a:r>
              <a:rPr sz="1600" spc="10" dirty="0">
                <a:solidFill>
                  <a:srgbClr val="373737"/>
                </a:solidFill>
                <a:latin typeface="Microsoft Sans Serif"/>
                <a:cs typeface="Microsoft Sans Serif"/>
              </a:rPr>
              <a:t> </a:t>
            </a:r>
            <a:r>
              <a:rPr sz="1600" spc="-40" dirty="0">
                <a:solidFill>
                  <a:srgbClr val="373737"/>
                </a:solidFill>
                <a:latin typeface="Microsoft Sans Serif"/>
                <a:cs typeface="Microsoft Sans Serif"/>
              </a:rPr>
              <a:t>қышқылды</a:t>
            </a:r>
            <a:r>
              <a:rPr sz="1600" dirty="0">
                <a:solidFill>
                  <a:srgbClr val="373737"/>
                </a:solidFill>
                <a:latin typeface="Microsoft Sans Serif"/>
                <a:cs typeface="Microsoft Sans Serif"/>
              </a:rPr>
              <a:t> </a:t>
            </a:r>
            <a:r>
              <a:rPr sz="1600" spc="-110" dirty="0">
                <a:solidFill>
                  <a:srgbClr val="373737"/>
                </a:solidFill>
                <a:latin typeface="Microsoft Sans Serif"/>
                <a:cs typeface="Microsoft Sans Serif"/>
              </a:rPr>
              <a:t>АҚ</a:t>
            </a:r>
            <a:endParaRPr sz="1600" dirty="0">
              <a:latin typeface="Microsoft Sans Serif"/>
              <a:cs typeface="Microsoft Sans Serif"/>
            </a:endParaRPr>
          </a:p>
          <a:p>
            <a:pPr marL="441325" indent="-351790">
              <a:lnSpc>
                <a:spcPct val="100000"/>
              </a:lnSpc>
              <a:spcBef>
                <a:spcPts val="30"/>
              </a:spcBef>
              <a:buChar char="●"/>
              <a:tabLst>
                <a:tab pos="440690" algn="l"/>
                <a:tab pos="441325" algn="l"/>
              </a:tabLst>
            </a:pPr>
            <a:r>
              <a:rPr sz="1600" spc="-15" dirty="0">
                <a:solidFill>
                  <a:srgbClr val="373737"/>
                </a:solidFill>
                <a:latin typeface="Microsoft Sans Serif"/>
                <a:cs typeface="Microsoft Sans Serif"/>
              </a:rPr>
              <a:t>диаминомонокарбонды</a:t>
            </a:r>
            <a:r>
              <a:rPr sz="1600" spc="10" dirty="0">
                <a:solidFill>
                  <a:srgbClr val="373737"/>
                </a:solidFill>
                <a:latin typeface="Microsoft Sans Serif"/>
                <a:cs typeface="Microsoft Sans Serif"/>
              </a:rPr>
              <a:t> </a:t>
            </a:r>
            <a:r>
              <a:rPr sz="1600" spc="-50" dirty="0">
                <a:solidFill>
                  <a:srgbClr val="373737"/>
                </a:solidFill>
                <a:latin typeface="Microsoft Sans Serif"/>
                <a:cs typeface="Microsoft Sans Serif"/>
              </a:rPr>
              <a:t>(ДАМК)</a:t>
            </a:r>
            <a:r>
              <a:rPr sz="1600" spc="10" dirty="0">
                <a:solidFill>
                  <a:srgbClr val="373737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73737"/>
                </a:solidFill>
                <a:latin typeface="Microsoft Sans Serif"/>
                <a:cs typeface="Microsoft Sans Serif"/>
              </a:rPr>
              <a:t>-</a:t>
            </a:r>
            <a:r>
              <a:rPr sz="1600" spc="25" dirty="0">
                <a:solidFill>
                  <a:srgbClr val="373737"/>
                </a:solidFill>
                <a:latin typeface="Microsoft Sans Serif"/>
                <a:cs typeface="Microsoft Sans Serif"/>
              </a:rPr>
              <a:t> </a:t>
            </a:r>
            <a:r>
              <a:rPr sz="1600" spc="-40" dirty="0">
                <a:solidFill>
                  <a:srgbClr val="373737"/>
                </a:solidFill>
                <a:latin typeface="Microsoft Sans Serif"/>
                <a:cs typeface="Microsoft Sans Serif"/>
              </a:rPr>
              <a:t>негіздік</a:t>
            </a:r>
            <a:r>
              <a:rPr sz="1600" spc="15" dirty="0">
                <a:solidFill>
                  <a:srgbClr val="373737"/>
                </a:solidFill>
                <a:latin typeface="Microsoft Sans Serif"/>
                <a:cs typeface="Microsoft Sans Serif"/>
              </a:rPr>
              <a:t> </a:t>
            </a:r>
            <a:r>
              <a:rPr sz="1600" spc="-110" dirty="0">
                <a:solidFill>
                  <a:srgbClr val="373737"/>
                </a:solidFill>
                <a:latin typeface="Microsoft Sans Serif"/>
                <a:cs typeface="Microsoft Sans Serif"/>
              </a:rPr>
              <a:t>АҚ</a:t>
            </a:r>
            <a:endParaRPr sz="16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200" dirty="0">
              <a:latin typeface="Microsoft Sans Serif"/>
              <a:cs typeface="Microsoft Sans Serif"/>
            </a:endParaRPr>
          </a:p>
          <a:p>
            <a:pPr marL="516255" indent="-429259">
              <a:lnSpc>
                <a:spcPct val="100000"/>
              </a:lnSpc>
              <a:spcBef>
                <a:spcPts val="5"/>
              </a:spcBef>
              <a:buFont typeface="MS PGothic"/>
              <a:buChar char="❖"/>
              <a:tabLst>
                <a:tab pos="516255" algn="l"/>
                <a:tab pos="516890" algn="l"/>
              </a:tabLst>
            </a:pPr>
            <a:r>
              <a:rPr sz="1600" b="1" spc="-10" dirty="0">
                <a:solidFill>
                  <a:srgbClr val="1B45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Радикал</a:t>
            </a:r>
            <a:r>
              <a:rPr sz="1600" b="1" spc="-30" dirty="0">
                <a:solidFill>
                  <a:srgbClr val="1B45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spc="-5" dirty="0">
                <a:solidFill>
                  <a:srgbClr val="1B45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табиғатына</a:t>
            </a:r>
            <a:r>
              <a:rPr sz="1600" b="1" spc="-30" dirty="0">
                <a:solidFill>
                  <a:srgbClr val="1B45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spc="-5" dirty="0">
                <a:solidFill>
                  <a:srgbClr val="1B45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байланысты: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6255" indent="-352425">
              <a:lnSpc>
                <a:spcPct val="100000"/>
              </a:lnSpc>
              <a:spcBef>
                <a:spcPts val="5"/>
              </a:spcBef>
              <a:buChar char="●"/>
              <a:tabLst>
                <a:tab pos="516255" algn="l"/>
                <a:tab pos="516890" algn="l"/>
              </a:tabLst>
            </a:pPr>
            <a:r>
              <a:rPr sz="1600" spc="-10" dirty="0">
                <a:solidFill>
                  <a:srgbClr val="373737"/>
                </a:solidFill>
                <a:latin typeface="Microsoft Sans Serif"/>
                <a:cs typeface="Microsoft Sans Serif"/>
              </a:rPr>
              <a:t>алициклды</a:t>
            </a:r>
            <a:r>
              <a:rPr sz="1600" spc="-25" dirty="0">
                <a:solidFill>
                  <a:srgbClr val="373737"/>
                </a:solidFill>
                <a:latin typeface="Microsoft Sans Serif"/>
                <a:cs typeface="Microsoft Sans Serif"/>
              </a:rPr>
              <a:t> </a:t>
            </a:r>
            <a:r>
              <a:rPr sz="1600" spc="-110" dirty="0">
                <a:solidFill>
                  <a:srgbClr val="373737"/>
                </a:solidFill>
                <a:latin typeface="Microsoft Sans Serif"/>
                <a:cs typeface="Microsoft Sans Serif"/>
              </a:rPr>
              <a:t>АҚ</a:t>
            </a:r>
            <a:endParaRPr sz="1600" dirty="0">
              <a:latin typeface="Microsoft Sans Serif"/>
              <a:cs typeface="Microsoft Sans Serif"/>
            </a:endParaRPr>
          </a:p>
          <a:p>
            <a:pPr marL="516255" indent="-352425">
              <a:lnSpc>
                <a:spcPct val="100000"/>
              </a:lnSpc>
              <a:spcBef>
                <a:spcPts val="30"/>
              </a:spcBef>
              <a:buChar char="●"/>
              <a:tabLst>
                <a:tab pos="516255" algn="l"/>
                <a:tab pos="516890" algn="l"/>
              </a:tabLst>
            </a:pPr>
            <a:r>
              <a:rPr sz="1600" spc="-5" dirty="0">
                <a:solidFill>
                  <a:srgbClr val="373737"/>
                </a:solidFill>
                <a:latin typeface="Microsoft Sans Serif"/>
                <a:cs typeface="Microsoft Sans Serif"/>
              </a:rPr>
              <a:t>алифатты</a:t>
            </a:r>
            <a:r>
              <a:rPr sz="1600" spc="-25" dirty="0">
                <a:solidFill>
                  <a:srgbClr val="373737"/>
                </a:solidFill>
                <a:latin typeface="Microsoft Sans Serif"/>
                <a:cs typeface="Microsoft Sans Serif"/>
              </a:rPr>
              <a:t> </a:t>
            </a:r>
            <a:r>
              <a:rPr sz="1600" spc="-110" dirty="0">
                <a:solidFill>
                  <a:srgbClr val="373737"/>
                </a:solidFill>
                <a:latin typeface="Microsoft Sans Serif"/>
                <a:cs typeface="Microsoft Sans Serif"/>
              </a:rPr>
              <a:t>АҚ</a:t>
            </a:r>
            <a:endParaRPr sz="1600" dirty="0">
              <a:latin typeface="Microsoft Sans Serif"/>
              <a:cs typeface="Microsoft Sans Serif"/>
            </a:endParaRPr>
          </a:p>
          <a:p>
            <a:pPr marL="516255" indent="-352425">
              <a:lnSpc>
                <a:spcPct val="100000"/>
              </a:lnSpc>
              <a:spcBef>
                <a:spcPts val="30"/>
              </a:spcBef>
              <a:buChar char="●"/>
              <a:tabLst>
                <a:tab pos="516255" algn="l"/>
                <a:tab pos="516890" algn="l"/>
              </a:tabLst>
            </a:pPr>
            <a:r>
              <a:rPr sz="1600" spc="-15" dirty="0">
                <a:solidFill>
                  <a:srgbClr val="373737"/>
                </a:solidFill>
                <a:latin typeface="Microsoft Sans Serif"/>
                <a:cs typeface="Microsoft Sans Serif"/>
              </a:rPr>
              <a:t>ароматты </a:t>
            </a:r>
            <a:r>
              <a:rPr sz="1600" spc="-110" dirty="0">
                <a:solidFill>
                  <a:srgbClr val="373737"/>
                </a:solidFill>
                <a:latin typeface="Microsoft Sans Serif"/>
                <a:cs typeface="Microsoft Sans Serif"/>
              </a:rPr>
              <a:t>АҚ</a:t>
            </a:r>
            <a:endParaRPr sz="1600" dirty="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37210" y="127371"/>
            <a:ext cx="155436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C00000"/>
                </a:solidFill>
              </a:rPr>
              <a:t>ЖІ</a:t>
            </a:r>
            <a:r>
              <a:rPr sz="1800" spc="40" dirty="0">
                <a:solidFill>
                  <a:srgbClr val="C00000"/>
                </a:solidFill>
              </a:rPr>
              <a:t>К</a:t>
            </a:r>
            <a:r>
              <a:rPr sz="1800" spc="-5" dirty="0">
                <a:solidFill>
                  <a:srgbClr val="C00000"/>
                </a:solidFill>
              </a:rPr>
              <a:t>ТЕЛУІ</a:t>
            </a:r>
            <a:endParaRPr sz="1800" dirty="0">
              <a:solidFill>
                <a:srgbClr val="C00000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2824" y="532279"/>
            <a:ext cx="4003040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1800" indent="-419100">
              <a:lnSpc>
                <a:spcPct val="100000"/>
              </a:lnSpc>
              <a:spcBef>
                <a:spcPts val="100"/>
              </a:spcBef>
              <a:buFont typeface="MS PGothic"/>
              <a:buChar char="❖"/>
              <a:tabLst>
                <a:tab pos="431165" algn="l"/>
                <a:tab pos="431800" algn="l"/>
              </a:tabLst>
            </a:pPr>
            <a:r>
              <a:rPr sz="1500" b="1" spc="-5" dirty="0">
                <a:solidFill>
                  <a:srgbClr val="1B45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Амин</a:t>
            </a:r>
            <a:r>
              <a:rPr sz="1500" b="1" spc="-25" dirty="0">
                <a:solidFill>
                  <a:srgbClr val="1B45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500" b="1" spc="-10" dirty="0">
                <a:solidFill>
                  <a:srgbClr val="1B45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тобының </a:t>
            </a:r>
            <a:r>
              <a:rPr sz="1500" b="1" spc="-5" dirty="0">
                <a:solidFill>
                  <a:srgbClr val="1B45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орналасуы</a:t>
            </a:r>
            <a:r>
              <a:rPr sz="1500" b="1" spc="-25" dirty="0">
                <a:solidFill>
                  <a:srgbClr val="1B45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500" b="1" spc="-5" dirty="0">
                <a:solidFill>
                  <a:srgbClr val="1B45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бойынша:</a:t>
            </a:r>
            <a:endParaRPr sz="1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5</a:t>
            </a:fld>
            <a:endParaRPr lang="ru-RU"/>
          </a:p>
        </p:txBody>
      </p:sp>
      <p:pic>
        <p:nvPicPr>
          <p:cNvPr id="9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6729" y="911876"/>
            <a:ext cx="2975229" cy="78032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923988" y="1560632"/>
            <a:ext cx="20037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lang="ru-RU" sz="1400" dirty="0">
                <a:latin typeface="Symbol"/>
                <a:cs typeface="Symbol"/>
              </a:rPr>
              <a:t></a:t>
            </a:r>
            <a:r>
              <a:rPr lang="ru-RU" sz="1400" spc="-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dirty="0">
                <a:latin typeface="Symbol"/>
                <a:cs typeface="Symbol"/>
              </a:rPr>
              <a:t></a:t>
            </a:r>
            <a:r>
              <a:rPr lang="ru-RU" sz="1400" spc="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аминопентан</a:t>
            </a:r>
            <a:r>
              <a:rPr lang="ru-RU" sz="1200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spc="-10" dirty="0" err="1">
                <a:latin typeface="Calibri" panose="020F0502020204030204" pitchFamily="34" charset="0"/>
                <a:cs typeface="Calibri" panose="020F0502020204030204" pitchFamily="34" charset="0"/>
              </a:rPr>
              <a:t>қышқылы</a:t>
            </a:r>
            <a:endParaRPr lang="ru-RU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34000" y="613076"/>
            <a:ext cx="3066545" cy="5975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6034" algn="ctr">
              <a:lnSpc>
                <a:spcPct val="100000"/>
              </a:lnSpc>
              <a:spcBef>
                <a:spcPts val="95"/>
              </a:spcBef>
              <a:tabLst>
                <a:tab pos="1146810" algn="l"/>
                <a:tab pos="2930525" algn="l"/>
                <a:tab pos="3589654" algn="l"/>
              </a:tabLst>
            </a:pPr>
            <a:r>
              <a:rPr lang="ru-RU" sz="1600" spc="-1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Табиғи</a:t>
            </a:r>
            <a:r>
              <a:rPr lang="ru-RU" sz="1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spc="-1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ақуыздардың</a:t>
            </a:r>
            <a:r>
              <a:rPr lang="ru-RU" sz="1600" spc="-1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spc="-1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құрамында</a:t>
            </a:r>
            <a:endParaRPr lang="ru-RU" sz="1600" spc="-1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6034" algn="ctr">
              <a:lnSpc>
                <a:spcPct val="100000"/>
              </a:lnSpc>
              <a:spcBef>
                <a:spcPts val="95"/>
              </a:spcBef>
              <a:tabLst>
                <a:tab pos="1146810" algn="l"/>
                <a:tab pos="2930525" algn="l"/>
                <a:tab pos="3589654" algn="l"/>
              </a:tabLst>
            </a:pPr>
            <a:r>
              <a:rPr lang="ru-RU" sz="1600" spc="-1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spc="-25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тек</a:t>
            </a:r>
            <a:r>
              <a:rPr lang="ru-RU" sz="1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600" spc="-55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α-</a:t>
            </a:r>
            <a:r>
              <a:rPr lang="kk-KZ" sz="1600" spc="-55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АҚ болады!!!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330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8797" y="112217"/>
            <a:ext cx="8566404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43865">
              <a:lnSpc>
                <a:spcPct val="100000"/>
              </a:lnSpc>
              <a:spcBef>
                <a:spcPts val="95"/>
              </a:spcBef>
            </a:pPr>
            <a:r>
              <a:rPr sz="2000" dirty="0">
                <a:solidFill>
                  <a:srgbClr val="C00000"/>
                </a:solidFill>
              </a:rPr>
              <a:t>Бейтарап</a:t>
            </a:r>
            <a:r>
              <a:rPr sz="2000" spc="-120" dirty="0">
                <a:solidFill>
                  <a:srgbClr val="C00000"/>
                </a:solidFill>
              </a:rPr>
              <a:t> </a:t>
            </a:r>
            <a:r>
              <a:rPr sz="2000" dirty="0">
                <a:solidFill>
                  <a:srgbClr val="C00000"/>
                </a:solidFill>
              </a:rPr>
              <a:t>(МАМК),</a:t>
            </a:r>
            <a:r>
              <a:rPr sz="2000" spc="-125" dirty="0">
                <a:solidFill>
                  <a:srgbClr val="C00000"/>
                </a:solidFill>
              </a:rPr>
              <a:t> </a:t>
            </a:r>
            <a:r>
              <a:rPr sz="2000" dirty="0">
                <a:solidFill>
                  <a:srgbClr val="C00000"/>
                </a:solidFill>
              </a:rPr>
              <a:t>полярсыз</a:t>
            </a:r>
            <a:r>
              <a:rPr sz="2000" spc="-120" dirty="0">
                <a:solidFill>
                  <a:srgbClr val="C00000"/>
                </a:solidFill>
              </a:rPr>
              <a:t> </a:t>
            </a:r>
            <a:r>
              <a:rPr sz="2000" dirty="0">
                <a:solidFill>
                  <a:srgbClr val="C00000"/>
                </a:solidFill>
              </a:rPr>
              <a:t>(гидрофобты)</a:t>
            </a:r>
            <a:r>
              <a:rPr sz="2000" spc="-120" dirty="0">
                <a:solidFill>
                  <a:srgbClr val="C00000"/>
                </a:solidFill>
              </a:rPr>
              <a:t> </a:t>
            </a:r>
            <a:r>
              <a:rPr sz="2000" spc="-25" dirty="0">
                <a:solidFill>
                  <a:srgbClr val="C00000"/>
                </a:solidFill>
              </a:rPr>
              <a:t>АҚ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819150"/>
            <a:ext cx="5616893" cy="3123439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" y="209550"/>
            <a:ext cx="8566404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56895">
              <a:lnSpc>
                <a:spcPct val="100000"/>
              </a:lnSpc>
              <a:spcBef>
                <a:spcPts val="95"/>
              </a:spcBef>
            </a:pPr>
            <a:r>
              <a:rPr sz="2000" dirty="0">
                <a:solidFill>
                  <a:srgbClr val="C00000"/>
                </a:solidFill>
              </a:rPr>
              <a:t>Бейтарап</a:t>
            </a:r>
            <a:r>
              <a:rPr sz="2000" spc="-114" dirty="0">
                <a:solidFill>
                  <a:srgbClr val="C00000"/>
                </a:solidFill>
              </a:rPr>
              <a:t> </a:t>
            </a:r>
            <a:r>
              <a:rPr sz="2000" dirty="0">
                <a:solidFill>
                  <a:srgbClr val="C00000"/>
                </a:solidFill>
              </a:rPr>
              <a:t>(МАМК),</a:t>
            </a:r>
            <a:r>
              <a:rPr sz="2000" spc="-125" dirty="0">
                <a:solidFill>
                  <a:srgbClr val="C00000"/>
                </a:solidFill>
              </a:rPr>
              <a:t> </a:t>
            </a:r>
            <a:r>
              <a:rPr sz="2000" dirty="0">
                <a:solidFill>
                  <a:srgbClr val="C00000"/>
                </a:solidFill>
              </a:rPr>
              <a:t>полярлы</a:t>
            </a:r>
            <a:r>
              <a:rPr sz="2000" spc="-120" dirty="0">
                <a:solidFill>
                  <a:srgbClr val="C00000"/>
                </a:solidFill>
              </a:rPr>
              <a:t> </a:t>
            </a:r>
            <a:r>
              <a:rPr sz="2000" dirty="0">
                <a:solidFill>
                  <a:srgbClr val="C00000"/>
                </a:solidFill>
              </a:rPr>
              <a:t>(гидрофилді)</a:t>
            </a:r>
            <a:r>
              <a:rPr sz="2000" spc="-125" dirty="0">
                <a:solidFill>
                  <a:srgbClr val="C00000"/>
                </a:solidFill>
              </a:rPr>
              <a:t> </a:t>
            </a:r>
            <a:r>
              <a:rPr sz="2000" spc="-25" dirty="0">
                <a:solidFill>
                  <a:srgbClr val="C00000"/>
                </a:solidFill>
              </a:rPr>
              <a:t>АҚ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6800" y="893696"/>
            <a:ext cx="5041392" cy="3428238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8797" y="112217"/>
            <a:ext cx="8566404" cy="470179"/>
          </a:xfrm>
          <a:prstGeom prst="rect">
            <a:avLst/>
          </a:prstGeom>
        </p:spPr>
        <p:txBody>
          <a:bodyPr vert="horz" wrap="square" lIns="0" tIns="160832" rIns="0" bIns="0" rtlCol="0">
            <a:spAutoFit/>
          </a:bodyPr>
          <a:lstStyle/>
          <a:p>
            <a:pPr marL="380365">
              <a:lnSpc>
                <a:spcPct val="100000"/>
              </a:lnSpc>
              <a:spcBef>
                <a:spcPts val="95"/>
              </a:spcBef>
            </a:pPr>
            <a:r>
              <a:rPr sz="2000" dirty="0">
                <a:solidFill>
                  <a:srgbClr val="C00000"/>
                </a:solidFill>
              </a:rPr>
              <a:t>Қышқылды</a:t>
            </a:r>
            <a:r>
              <a:rPr sz="2000" spc="-125" dirty="0">
                <a:solidFill>
                  <a:srgbClr val="C00000"/>
                </a:solidFill>
              </a:rPr>
              <a:t> </a:t>
            </a:r>
            <a:r>
              <a:rPr sz="2000" dirty="0">
                <a:solidFill>
                  <a:srgbClr val="C00000"/>
                </a:solidFill>
              </a:rPr>
              <a:t>(МАДК),</a:t>
            </a:r>
            <a:r>
              <a:rPr sz="2000" spc="-125" dirty="0">
                <a:solidFill>
                  <a:srgbClr val="C00000"/>
                </a:solidFill>
              </a:rPr>
              <a:t> </a:t>
            </a:r>
            <a:r>
              <a:rPr sz="2000" dirty="0">
                <a:solidFill>
                  <a:srgbClr val="C00000"/>
                </a:solidFill>
              </a:rPr>
              <a:t>полярлы</a:t>
            </a:r>
            <a:r>
              <a:rPr sz="2000" spc="-120" dirty="0">
                <a:solidFill>
                  <a:srgbClr val="C00000"/>
                </a:solidFill>
              </a:rPr>
              <a:t> </a:t>
            </a:r>
            <a:r>
              <a:rPr sz="2000" dirty="0">
                <a:solidFill>
                  <a:srgbClr val="C00000"/>
                </a:solidFill>
              </a:rPr>
              <a:t>(гидрофилді)</a:t>
            </a:r>
            <a:r>
              <a:rPr sz="2000" spc="-125" dirty="0">
                <a:solidFill>
                  <a:srgbClr val="C00000"/>
                </a:solidFill>
              </a:rPr>
              <a:t> </a:t>
            </a:r>
            <a:r>
              <a:rPr sz="2000" spc="-25" dirty="0">
                <a:solidFill>
                  <a:srgbClr val="C00000"/>
                </a:solidFill>
              </a:rPr>
              <a:t>АҚ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1047750"/>
            <a:ext cx="5386081" cy="2166629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8797" y="112217"/>
            <a:ext cx="8566404" cy="547123"/>
          </a:xfrm>
          <a:prstGeom prst="rect">
            <a:avLst/>
          </a:prstGeom>
        </p:spPr>
        <p:txBody>
          <a:bodyPr vert="horz" wrap="square" lIns="0" tIns="237032" rIns="0" bIns="0" rtlCol="0">
            <a:spAutoFit/>
          </a:bodyPr>
          <a:lstStyle/>
          <a:p>
            <a:pPr marL="708025">
              <a:lnSpc>
                <a:spcPct val="100000"/>
              </a:lnSpc>
              <a:spcBef>
                <a:spcPts val="95"/>
              </a:spcBef>
            </a:pPr>
            <a:r>
              <a:rPr sz="2000" dirty="0">
                <a:solidFill>
                  <a:srgbClr val="C00000"/>
                </a:solidFill>
              </a:rPr>
              <a:t>Негіздік</a:t>
            </a:r>
            <a:r>
              <a:rPr sz="2000" spc="-114" dirty="0">
                <a:solidFill>
                  <a:srgbClr val="C00000"/>
                </a:solidFill>
              </a:rPr>
              <a:t> </a:t>
            </a:r>
            <a:r>
              <a:rPr sz="2000" dirty="0">
                <a:solidFill>
                  <a:srgbClr val="C00000"/>
                </a:solidFill>
              </a:rPr>
              <a:t>(ДАМК),</a:t>
            </a:r>
            <a:r>
              <a:rPr sz="2000" spc="-100" dirty="0">
                <a:solidFill>
                  <a:srgbClr val="C00000"/>
                </a:solidFill>
              </a:rPr>
              <a:t> </a:t>
            </a:r>
            <a:r>
              <a:rPr sz="2000" dirty="0">
                <a:solidFill>
                  <a:srgbClr val="C00000"/>
                </a:solidFill>
              </a:rPr>
              <a:t>полярлы</a:t>
            </a:r>
            <a:r>
              <a:rPr sz="2000" spc="-100" dirty="0">
                <a:solidFill>
                  <a:srgbClr val="C00000"/>
                </a:solidFill>
              </a:rPr>
              <a:t> </a:t>
            </a:r>
            <a:r>
              <a:rPr sz="2000" dirty="0">
                <a:solidFill>
                  <a:srgbClr val="C00000"/>
                </a:solidFill>
              </a:rPr>
              <a:t>(гидрофилді)</a:t>
            </a:r>
            <a:r>
              <a:rPr sz="2000" spc="-105" dirty="0">
                <a:solidFill>
                  <a:srgbClr val="C00000"/>
                </a:solidFill>
              </a:rPr>
              <a:t> </a:t>
            </a:r>
            <a:r>
              <a:rPr sz="2000" spc="-25" dirty="0">
                <a:solidFill>
                  <a:srgbClr val="C00000"/>
                </a:solidFill>
              </a:rPr>
              <a:t>АҚ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1123950"/>
            <a:ext cx="7246665" cy="2590039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</TotalTime>
  <Words>1215</Words>
  <Application>Microsoft Office PowerPoint</Application>
  <PresentationFormat>Экран (16:9)</PresentationFormat>
  <Paragraphs>188</Paragraphs>
  <Slides>29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9" baseType="lpstr">
      <vt:lpstr>MS PGothic</vt:lpstr>
      <vt:lpstr>Arial</vt:lpstr>
      <vt:lpstr>Arial MT</vt:lpstr>
      <vt:lpstr>Calibri</vt:lpstr>
      <vt:lpstr>Microsoft Sans Serif</vt:lpstr>
      <vt:lpstr>Symbol</vt:lpstr>
      <vt:lpstr>Times New Roman</vt:lpstr>
      <vt:lpstr>Verdana</vt:lpstr>
      <vt:lpstr>Office Theme</vt:lpstr>
      <vt:lpstr>CS ChemDraw Drawing</vt:lpstr>
      <vt:lpstr>әл-Фараби атындағы Қазақ Ұлттық Университеті Химия және химиялық технология факультеті</vt:lpstr>
      <vt:lpstr>Амин қышқылдары (АҚ)</vt:lpstr>
      <vt:lpstr>Аминқышқылдардың   жіктелуі</vt:lpstr>
      <vt:lpstr>Презентация PowerPoint</vt:lpstr>
      <vt:lpstr>ЖІКТЕЛУІ</vt:lpstr>
      <vt:lpstr>Бейтарап (МАМК), полярсыз (гидрофобты) АҚ</vt:lpstr>
      <vt:lpstr>Бейтарап (МАМК), полярлы (гидрофилді) АҚ</vt:lpstr>
      <vt:lpstr>Қышқылды (МАДК), полярлы (гидрофилді) АҚ</vt:lpstr>
      <vt:lpstr>Негіздік (ДАМК), полярлы (гидрофилді) АҚ</vt:lpstr>
      <vt:lpstr>Презентация PowerPoint</vt:lpstr>
      <vt:lpstr>Изомерия</vt:lpstr>
      <vt:lpstr>Изомерия</vt:lpstr>
      <vt:lpstr>Презентация PowerPoint</vt:lpstr>
      <vt:lpstr>Презентация PowerPoint</vt:lpstr>
      <vt:lpstr>Презентация PowerPoint</vt:lpstr>
      <vt:lpstr>Презентация PowerPoint</vt:lpstr>
      <vt:lpstr>Физикалық-химиялық қасиеттері</vt:lpstr>
      <vt:lpstr>Бейтарап АҚ-дың бейтарап ортадағы өзгерістері</vt:lpstr>
      <vt:lpstr>Бейтарап АҚ-ның қасиеттеріне ортаның pH-ының әсері</vt:lpstr>
      <vt:lpstr>Қышқылды АҚ-ның қасиеттеріне ортаның pH-ының әсері</vt:lpstr>
      <vt:lpstr>Негізді АҚ-ның қасиеттеріне ортаның pH-ының әсері</vt:lpstr>
      <vt:lpstr>1. Сілтілермен әрекеттесуі</vt:lpstr>
      <vt:lpstr>6. Шифф негізінің түзілуі</vt:lpstr>
      <vt:lpstr>Презентация PowerPoint</vt:lpstr>
      <vt:lpstr>Аққуыз (protein)</vt:lpstr>
      <vt:lpstr>Презентация PowerPoint</vt:lpstr>
      <vt:lpstr>Аққуыз молекуласындағы байланыстар</vt:lpstr>
      <vt:lpstr>Аққуыздардың реттік құрылымдары</vt:lpstr>
      <vt:lpstr>Аққуыздардың реттік құрылымдары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Дәріс 12  Алкилгалогенидтер. Элиминирлену реакциялары.  Е1 және Е2 элиминирлену реакциялардың механизмдері. Элиминирлену бағыты: Зайцев және Гофман ережелері. Элиминирлену реакциялардың стереохимиясы.  Е2 мен SN2, Е1 мен SN1 үрдістер арасындағы бәсекелес.</dc:title>
  <dc:creator>Администратор</dc:creator>
  <cp:lastModifiedBy>Берганаева Гульзат</cp:lastModifiedBy>
  <cp:revision>38</cp:revision>
  <dcterms:created xsi:type="dcterms:W3CDTF">2024-04-29T00:26:44Z</dcterms:created>
  <dcterms:modified xsi:type="dcterms:W3CDTF">2025-09-18T21:41:26Z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2024-03-28T00:00:00Z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2024-04-29T00:00:00Z</vt:filetime>
  </property>
  <property fmtid="{D5CDD505-2E9C-101B-9397-08002B2CF9AE}" pid="5" name="Producer">
    <vt:lpwstr>Microsoft® PowerPoint® 2016</vt:lpwstr>
  </property>
</Properties>
</file>